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5"/>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2" r:id="rId19"/>
    <p:sldId id="273" r:id="rId20"/>
    <p:sldId id="276"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04"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24520-F61C-F84A-AA3E-69352D791658}" type="datetimeFigureOut">
              <a:rPr lang="en-US" smtClean="0"/>
              <a:t>2016-07-04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13343D-9F39-824B-B6BE-69D6CEB5B9D0}" type="slidenum">
              <a:rPr lang="en-US" smtClean="0"/>
              <a:t>‹#›</a:t>
            </a:fld>
            <a:endParaRPr lang="en-US"/>
          </a:p>
        </p:txBody>
      </p:sp>
    </p:spTree>
    <p:extLst>
      <p:ext uri="{BB962C8B-B14F-4D97-AF65-F5344CB8AC3E}">
        <p14:creationId xmlns:p14="http://schemas.microsoft.com/office/powerpoint/2010/main" val="34693946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CA"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July 4, 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July 4,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CA"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July 4,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July 4,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July 4,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July 4,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July 4,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July 4,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July 4,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July 4, 2016</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CA"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CA"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July 4, 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July 4, 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9813" y="2497061"/>
            <a:ext cx="3313355" cy="2013457"/>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
            </a:r>
            <a:br>
              <a:rPr lang="en-US" dirty="0"/>
            </a:br>
            <a:r>
              <a:rPr lang="en-US" dirty="0" smtClean="0"/>
              <a:t>Collaborative Use of STEM:  a Minecraft adventure</a:t>
            </a:r>
            <a:endParaRPr lang="en-US" dirty="0"/>
          </a:p>
        </p:txBody>
      </p:sp>
      <p:sp>
        <p:nvSpPr>
          <p:cNvPr id="3" name="Subtitle 2"/>
          <p:cNvSpPr>
            <a:spLocks noGrp="1"/>
          </p:cNvSpPr>
          <p:nvPr>
            <p:ph type="subTitle" idx="1"/>
          </p:nvPr>
        </p:nvSpPr>
        <p:spPr>
          <a:xfrm>
            <a:off x="4733365" y="4694475"/>
            <a:ext cx="3309803" cy="1127245"/>
          </a:xfrm>
        </p:spPr>
        <p:txBody>
          <a:bodyPr>
            <a:normAutofit/>
          </a:bodyPr>
          <a:lstStyle/>
          <a:p>
            <a:r>
              <a:rPr lang="en-US" dirty="0" smtClean="0"/>
              <a:t>Kim Joyce</a:t>
            </a:r>
          </a:p>
          <a:p>
            <a:r>
              <a:rPr lang="en-US" dirty="0" smtClean="0"/>
              <a:t>Brian Sharpe</a:t>
            </a:r>
          </a:p>
          <a:p>
            <a:r>
              <a:rPr lang="en-US" dirty="0" smtClean="0"/>
              <a:t>Renee Lynch</a:t>
            </a:r>
            <a:endParaRPr lang="en-US" dirty="0"/>
          </a:p>
        </p:txBody>
      </p:sp>
    </p:spTree>
    <p:extLst>
      <p:ext uri="{BB962C8B-B14F-4D97-AF65-F5344CB8AC3E}">
        <p14:creationId xmlns:p14="http://schemas.microsoft.com/office/powerpoint/2010/main" val="2922550096"/>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98640"/>
          </a:xfrm>
        </p:spPr>
        <p:style>
          <a:lnRef idx="1">
            <a:schemeClr val="accent1"/>
          </a:lnRef>
          <a:fillRef idx="2">
            <a:schemeClr val="accent1"/>
          </a:fillRef>
          <a:effectRef idx="1">
            <a:schemeClr val="accent1"/>
          </a:effectRef>
          <a:fontRef idx="minor">
            <a:schemeClr val="dk1"/>
          </a:fontRef>
        </p:style>
        <p:txBody>
          <a:bodyPr/>
          <a:lstStyle/>
          <a:p>
            <a:r>
              <a:rPr lang="en-US" b="1" i="1" dirty="0" smtClean="0">
                <a:latin typeface="Baskerville Old Face"/>
                <a:cs typeface="Baskerville Old Face"/>
              </a:rPr>
              <a:t>Implementation</a:t>
            </a:r>
            <a:endParaRPr lang="en-US" b="1" i="1" dirty="0">
              <a:latin typeface="Baskerville Old Face"/>
              <a:cs typeface="Baskerville Old Face"/>
            </a:endParaRPr>
          </a:p>
        </p:txBody>
      </p:sp>
      <p:sp>
        <p:nvSpPr>
          <p:cNvPr id="3" name="Content Placeholder 2"/>
          <p:cNvSpPr>
            <a:spLocks noGrp="1"/>
          </p:cNvSpPr>
          <p:nvPr>
            <p:ph idx="1"/>
          </p:nvPr>
        </p:nvSpPr>
        <p:spPr/>
        <p:txBody>
          <a:bodyPr>
            <a:normAutofit lnSpcReduction="10000"/>
          </a:bodyPr>
          <a:lstStyle/>
          <a:p>
            <a:r>
              <a:rPr lang="en-US" dirty="0" smtClean="0"/>
              <a:t>Ensure all units were taught; Math – Geometry; Science – Build It Up.</a:t>
            </a:r>
          </a:p>
          <a:p>
            <a:r>
              <a:rPr lang="en-US" dirty="0" smtClean="0"/>
              <a:t>Reactivate Minecraftedu subscription and update all computers.</a:t>
            </a:r>
          </a:p>
          <a:p>
            <a:r>
              <a:rPr lang="en-US" dirty="0" smtClean="0"/>
              <a:t>Download “Tutorial World” on Minecraftedu.</a:t>
            </a:r>
          </a:p>
          <a:p>
            <a:r>
              <a:rPr lang="en-US" dirty="0" smtClean="0"/>
              <a:t>Order Lego blocks</a:t>
            </a:r>
          </a:p>
          <a:p>
            <a:r>
              <a:rPr lang="en-US" dirty="0" smtClean="0"/>
              <a:t>Design five different house plans for students.</a:t>
            </a:r>
          </a:p>
          <a:p>
            <a:endParaRPr lang="en-US" dirty="0" smtClean="0"/>
          </a:p>
          <a:p>
            <a:endParaRPr lang="en-US" dirty="0" smtClean="0"/>
          </a:p>
          <a:p>
            <a:endParaRPr lang="en-US" dirty="0"/>
          </a:p>
        </p:txBody>
      </p:sp>
    </p:spTree>
    <p:extLst>
      <p:ext uri="{BB962C8B-B14F-4D97-AF65-F5344CB8AC3E}">
        <p14:creationId xmlns:p14="http://schemas.microsoft.com/office/powerpoint/2010/main" val="1222027389"/>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68460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i="1" dirty="0" smtClean="0">
                <a:latin typeface="Baskerville Old Face"/>
                <a:cs typeface="Baskerville Old Face"/>
              </a:rPr>
              <a:t>Curriculum</a:t>
            </a:r>
            <a:endParaRPr lang="en-US" b="1" i="1" dirty="0">
              <a:latin typeface="Baskerville Old Face"/>
              <a:cs typeface="Baskerville Old Face"/>
            </a:endParaRPr>
          </a:p>
        </p:txBody>
      </p:sp>
      <p:sp>
        <p:nvSpPr>
          <p:cNvPr id="5" name="Text Placeholder 4"/>
          <p:cNvSpPr>
            <a:spLocks noGrp="1"/>
          </p:cNvSpPr>
          <p:nvPr>
            <p:ph type="body" idx="1"/>
          </p:nvPr>
        </p:nvSpPr>
        <p:spPr>
          <a:xfrm>
            <a:off x="1043490" y="1812153"/>
            <a:ext cx="3425769" cy="503857"/>
          </a:xfrm>
        </p:spPr>
        <p:txBody>
          <a:bodyPr/>
          <a:lstStyle/>
          <a:p>
            <a:r>
              <a:rPr lang="en-US" dirty="0" smtClean="0">
                <a:latin typeface="Lucida Handwriting"/>
                <a:cs typeface="Lucida Handwriting"/>
              </a:rPr>
              <a:t>Math:  Geometry</a:t>
            </a:r>
            <a:endParaRPr lang="en-US" dirty="0">
              <a:latin typeface="Lucida Handwriting"/>
              <a:cs typeface="Lucida Handwriting"/>
            </a:endParaRPr>
          </a:p>
        </p:txBody>
      </p:sp>
      <p:sp>
        <p:nvSpPr>
          <p:cNvPr id="6" name="Content Placeholder 5"/>
          <p:cNvSpPr>
            <a:spLocks noGrp="1"/>
          </p:cNvSpPr>
          <p:nvPr>
            <p:ph sz="half" idx="2"/>
          </p:nvPr>
        </p:nvSpPr>
        <p:spPr>
          <a:xfrm>
            <a:off x="1041721" y="2497062"/>
            <a:ext cx="3419856" cy="3313430"/>
          </a:xfrm>
        </p:spPr>
        <p:txBody>
          <a:bodyPr/>
          <a:lstStyle/>
          <a:p>
            <a:pPr marL="68580" indent="0">
              <a:buNone/>
            </a:pPr>
            <a:r>
              <a:rPr lang="en-US" dirty="0" smtClean="0"/>
              <a:t>To begin, the students needed an understanding of geometric shapes, solids and their attributes (faces, edges and vertices).</a:t>
            </a:r>
          </a:p>
        </p:txBody>
      </p:sp>
      <p:sp>
        <p:nvSpPr>
          <p:cNvPr id="7" name="Text Placeholder 6"/>
          <p:cNvSpPr>
            <a:spLocks noGrp="1"/>
          </p:cNvSpPr>
          <p:nvPr>
            <p:ph type="body" sz="quarter" idx="3"/>
          </p:nvPr>
        </p:nvSpPr>
        <p:spPr>
          <a:xfrm>
            <a:off x="4645153" y="1712270"/>
            <a:ext cx="3603356" cy="603740"/>
          </a:xfrm>
        </p:spPr>
        <p:txBody>
          <a:bodyPr>
            <a:normAutofit/>
          </a:bodyPr>
          <a:lstStyle/>
          <a:p>
            <a:r>
              <a:rPr lang="en-US" dirty="0" smtClean="0">
                <a:latin typeface="Lucida Handwriting"/>
                <a:cs typeface="Lucida Handwriting"/>
              </a:rPr>
              <a:t>Science: Build It Up</a:t>
            </a:r>
            <a:endParaRPr lang="en-US" dirty="0">
              <a:latin typeface="Lucida Handwriting"/>
              <a:cs typeface="Lucida Handwriting"/>
            </a:endParaRPr>
          </a:p>
        </p:txBody>
      </p:sp>
      <p:sp>
        <p:nvSpPr>
          <p:cNvPr id="8" name="Content Placeholder 7"/>
          <p:cNvSpPr>
            <a:spLocks noGrp="1"/>
          </p:cNvSpPr>
          <p:nvPr>
            <p:ph sz="quarter" idx="4"/>
          </p:nvPr>
        </p:nvSpPr>
        <p:spPr>
          <a:xfrm>
            <a:off x="4645152" y="2497062"/>
            <a:ext cx="3419856" cy="3313429"/>
          </a:xfrm>
        </p:spPr>
        <p:txBody>
          <a:bodyPr>
            <a:normAutofit/>
          </a:bodyPr>
          <a:lstStyle/>
          <a:p>
            <a:pPr marL="68580" indent="0">
              <a:buNone/>
            </a:pPr>
            <a:r>
              <a:rPr lang="en-US" dirty="0" smtClean="0"/>
              <a:t>In science, the students learned about the purpose of a solid foundation and the materials needed to construct walls that support the required roof design.   </a:t>
            </a:r>
            <a:endParaRPr lang="en-US" dirty="0"/>
          </a:p>
        </p:txBody>
      </p:sp>
    </p:spTree>
    <p:extLst>
      <p:ext uri="{BB962C8B-B14F-4D97-AF65-F5344CB8AC3E}">
        <p14:creationId xmlns:p14="http://schemas.microsoft.com/office/powerpoint/2010/main" val="4215780180"/>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2225952"/>
            <a:ext cx="3300984" cy="1112975"/>
          </a:xfrm>
        </p:spPr>
        <p:style>
          <a:lnRef idx="1">
            <a:schemeClr val="accent2"/>
          </a:lnRef>
          <a:fillRef idx="2">
            <a:schemeClr val="accent2"/>
          </a:fillRef>
          <a:effectRef idx="1">
            <a:schemeClr val="accent2"/>
          </a:effectRef>
          <a:fontRef idx="minor">
            <a:schemeClr val="dk1"/>
          </a:fontRef>
        </p:style>
        <p:txBody>
          <a:bodyPr/>
          <a:lstStyle/>
          <a:p>
            <a:r>
              <a:rPr lang="en-US" dirty="0" smtClean="0"/>
              <a:t>Minecraftedu:  Tutorial World</a:t>
            </a:r>
            <a:endParaRPr lang="en-US" dirty="0"/>
          </a:p>
        </p:txBody>
      </p:sp>
      <p:sp>
        <p:nvSpPr>
          <p:cNvPr id="4" name="Text Placeholder 3"/>
          <p:cNvSpPr>
            <a:spLocks noGrp="1"/>
          </p:cNvSpPr>
          <p:nvPr>
            <p:ph type="body" sz="half" idx="2"/>
          </p:nvPr>
        </p:nvSpPr>
        <p:spPr>
          <a:xfrm>
            <a:off x="4734630" y="3453079"/>
            <a:ext cx="3300573" cy="2511331"/>
          </a:xfrm>
        </p:spPr>
        <p:txBody>
          <a:bodyPr>
            <a:noAutofit/>
          </a:bodyPr>
          <a:lstStyle/>
          <a:p>
            <a:r>
              <a:rPr lang="en-US" sz="1800" dirty="0" smtClean="0"/>
              <a:t>The students were introduced to the game through Tutorial World.  In this world, students learned how to use a keyboard to navigate and build.  Most students had experience with the game on an </a:t>
            </a:r>
            <a:r>
              <a:rPr lang="en-US" sz="1800" dirty="0" err="1" smtClean="0"/>
              <a:t>iPad</a:t>
            </a:r>
            <a:r>
              <a:rPr lang="en-US" sz="1800" dirty="0" smtClean="0"/>
              <a:t>.</a:t>
            </a:r>
            <a:endParaRPr lang="en-US" sz="1800" dirty="0"/>
          </a:p>
        </p:txBody>
      </p:sp>
      <p:pic>
        <p:nvPicPr>
          <p:cNvPr id="13" name="Picture Placeholder 12" descr="photo+2.JPG"/>
          <p:cNvPicPr>
            <a:picLocks noGrp="1" noChangeAspect="1"/>
          </p:cNvPicPr>
          <p:nvPr>
            <p:ph type="pic" idx="1"/>
          </p:nvPr>
        </p:nvPicPr>
        <p:blipFill>
          <a:blip r:embed="rId2">
            <a:extLst>
              <a:ext uri="{28A0092B-C50C-407E-A947-70E740481C1C}">
                <a14:useLocalDpi xmlns:a14="http://schemas.microsoft.com/office/drawing/2010/main" val="0"/>
              </a:ext>
            </a:extLst>
          </a:blip>
          <a:srcRect l="33925" r="33925"/>
          <a:stretch>
            <a:fillRect/>
          </a:stretch>
        </p:blipFill>
        <p:spPr/>
      </p:pic>
    </p:spTree>
    <p:extLst>
      <p:ext uri="{BB962C8B-B14F-4D97-AF65-F5344CB8AC3E}">
        <p14:creationId xmlns:p14="http://schemas.microsoft.com/office/powerpoint/2010/main" val="1813601155"/>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683732"/>
            <a:ext cx="7024744" cy="772310"/>
          </a:xfrm>
        </p:spPr>
        <p:style>
          <a:lnRef idx="1">
            <a:schemeClr val="accent4"/>
          </a:lnRef>
          <a:fillRef idx="2">
            <a:schemeClr val="accent4"/>
          </a:fillRef>
          <a:effectRef idx="1">
            <a:schemeClr val="accent4"/>
          </a:effectRef>
          <a:fontRef idx="minor">
            <a:schemeClr val="dk1"/>
          </a:fontRef>
        </p:style>
        <p:txBody>
          <a:bodyPr/>
          <a:lstStyle/>
          <a:p>
            <a:r>
              <a:rPr lang="en-US" b="1" i="1" dirty="0" smtClean="0">
                <a:latin typeface="Baskerville Old Face"/>
                <a:cs typeface="Baskerville Old Face"/>
              </a:rPr>
              <a:t>House Plans</a:t>
            </a:r>
            <a:endParaRPr lang="en-US" b="1" i="1" dirty="0">
              <a:latin typeface="Baskerville Old Face"/>
              <a:cs typeface="Baskerville Old Face"/>
            </a:endParaRPr>
          </a:p>
        </p:txBody>
      </p:sp>
      <p:sp>
        <p:nvSpPr>
          <p:cNvPr id="3" name="Content Placeholder 2"/>
          <p:cNvSpPr>
            <a:spLocks noGrp="1"/>
          </p:cNvSpPr>
          <p:nvPr>
            <p:ph idx="1"/>
          </p:nvPr>
        </p:nvSpPr>
        <p:spPr>
          <a:xfrm>
            <a:off x="1043492" y="2654020"/>
            <a:ext cx="6777317" cy="3178610"/>
          </a:xfrm>
        </p:spPr>
        <p:txBody>
          <a:bodyPr>
            <a:normAutofit/>
          </a:bodyPr>
          <a:lstStyle/>
          <a:p>
            <a:pPr marL="68580" indent="0">
              <a:buNone/>
            </a:pPr>
            <a:r>
              <a:rPr lang="en-US" dirty="0" smtClean="0"/>
              <a:t>Based on our observations of the students in Tutorial World, we organized our students into mixed ability groups.  We designed five house plans for the students to select from.  Each house had either a square based prism or rectangular based prism for the base of their house.  The roof was a square based pyramid or a triangular based prism.</a:t>
            </a:r>
            <a:endParaRPr lang="en-US" dirty="0"/>
          </a:p>
        </p:txBody>
      </p:sp>
      <p:sp>
        <p:nvSpPr>
          <p:cNvPr id="4" name="TextBox 3"/>
          <p:cNvSpPr txBox="1"/>
          <p:nvPr/>
        </p:nvSpPr>
        <p:spPr>
          <a:xfrm>
            <a:off x="1043492" y="912382"/>
            <a:ext cx="2995140" cy="707886"/>
          </a:xfrm>
          <a:prstGeom prst="rect">
            <a:avLst/>
          </a:prstGeom>
          <a:noFill/>
        </p:spPr>
        <p:txBody>
          <a:bodyPr wrap="squar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Handwriting"/>
                <a:cs typeface="Lucida Handwriting"/>
              </a:rPr>
              <a:t>Phase 1</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Handwriting"/>
              <a:cs typeface="Lucida Handwriting"/>
            </a:endParaRPr>
          </a:p>
        </p:txBody>
      </p:sp>
    </p:spTree>
    <p:extLst>
      <p:ext uri="{BB962C8B-B14F-4D97-AF65-F5344CB8AC3E}">
        <p14:creationId xmlns:p14="http://schemas.microsoft.com/office/powerpoint/2010/main" val="2960519900"/>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0102"/>
          </a:xfrm>
        </p:spPr>
        <p:style>
          <a:lnRef idx="1">
            <a:schemeClr val="accent5"/>
          </a:lnRef>
          <a:fillRef idx="2">
            <a:schemeClr val="accent5"/>
          </a:fillRef>
          <a:effectRef idx="1">
            <a:schemeClr val="accent5"/>
          </a:effectRef>
          <a:fontRef idx="minor">
            <a:schemeClr val="dk1"/>
          </a:fontRef>
        </p:style>
        <p:txBody>
          <a:bodyPr/>
          <a:lstStyle/>
          <a:p>
            <a:r>
              <a:rPr lang="en-US" b="1" i="1" dirty="0" smtClean="0">
                <a:latin typeface="Baskerville Old Face"/>
                <a:cs typeface="Baskerville Old Face"/>
              </a:rPr>
              <a:t>Lego Blocks</a:t>
            </a:r>
            <a:endParaRPr lang="en-US" b="1" i="1" dirty="0">
              <a:latin typeface="Baskerville Old Face"/>
              <a:cs typeface="Baskerville Old Face"/>
            </a:endParaRPr>
          </a:p>
        </p:txBody>
      </p:sp>
      <p:pic>
        <p:nvPicPr>
          <p:cNvPr id="5" name="Content Placeholder 4" descr="IMG_0369.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11682" b="11682"/>
          <a:stretch>
            <a:fillRect/>
          </a:stretch>
        </p:blipFill>
        <p:spPr/>
      </p:pic>
      <p:sp>
        <p:nvSpPr>
          <p:cNvPr id="4" name="Content Placeholder 3"/>
          <p:cNvSpPr>
            <a:spLocks noGrp="1"/>
          </p:cNvSpPr>
          <p:nvPr>
            <p:ph sz="quarter" idx="14"/>
          </p:nvPr>
        </p:nvSpPr>
        <p:spPr/>
        <p:txBody>
          <a:bodyPr>
            <a:normAutofit fontScale="92500"/>
          </a:bodyPr>
          <a:lstStyle/>
          <a:p>
            <a:pPr marL="68580" indent="0">
              <a:buNone/>
            </a:pPr>
            <a:r>
              <a:rPr lang="en-US" dirty="0" smtClean="0"/>
              <a:t>Each group of students were given a set of plans to construct a model of their house using Lego blocks.  They had to match the size, placement of windows and doors and roof shape with the plans.  </a:t>
            </a:r>
            <a:endParaRPr lang="en-US" dirty="0"/>
          </a:p>
        </p:txBody>
      </p:sp>
    </p:spTree>
    <p:extLst>
      <p:ext uri="{BB962C8B-B14F-4D97-AF65-F5344CB8AC3E}">
        <p14:creationId xmlns:p14="http://schemas.microsoft.com/office/powerpoint/2010/main" val="4204977343"/>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i="1" dirty="0" smtClean="0">
                <a:latin typeface="Baskerville Old Face"/>
                <a:cs typeface="Baskerville Old Face"/>
              </a:rPr>
              <a:t>Observations #1</a:t>
            </a:r>
            <a:endParaRPr lang="en-US" b="1" i="1" dirty="0">
              <a:latin typeface="Baskerville Old Face"/>
              <a:cs typeface="Baskerville Old Face"/>
            </a:endParaRPr>
          </a:p>
        </p:txBody>
      </p:sp>
      <p:sp>
        <p:nvSpPr>
          <p:cNvPr id="4" name="Content Placeholder 3"/>
          <p:cNvSpPr>
            <a:spLocks noGrp="1"/>
          </p:cNvSpPr>
          <p:nvPr>
            <p:ph sz="quarter" idx="14"/>
          </p:nvPr>
        </p:nvSpPr>
        <p:spPr/>
        <p:txBody>
          <a:bodyPr>
            <a:normAutofit fontScale="70000" lnSpcReduction="20000"/>
          </a:bodyPr>
          <a:lstStyle/>
          <a:p>
            <a:pPr marL="68580" indent="0">
              <a:buNone/>
            </a:pPr>
            <a:r>
              <a:rPr lang="en-US" dirty="0" smtClean="0"/>
              <a:t>While constructing their Lego houses in groups, we noticed all children participated in the process.  At least one student was assessing the house plans to see block placement was correct.  Another one or two were looking for the correct size of blocks needed and another student was placing the blocks.  Within each group, sometimes the roles changed or remained the same, during the process.</a:t>
            </a:r>
            <a:endParaRPr lang="en-US" dirty="0"/>
          </a:p>
        </p:txBody>
      </p:sp>
      <p:pic>
        <p:nvPicPr>
          <p:cNvPr id="9" name="Content Placeholder 8" descr="IMG_0378.jp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11682" b="11682"/>
          <a:stretch>
            <a:fillRect/>
          </a:stretch>
        </p:blipFill>
        <p:spPr/>
      </p:pic>
    </p:spTree>
    <p:extLst>
      <p:ext uri="{BB962C8B-B14F-4D97-AF65-F5344CB8AC3E}">
        <p14:creationId xmlns:p14="http://schemas.microsoft.com/office/powerpoint/2010/main" val="531754316"/>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i="1" dirty="0" smtClean="0">
                <a:latin typeface="Baskerville Old Face"/>
                <a:cs typeface="Baskerville Old Face"/>
              </a:rPr>
              <a:t>Stumbling Block #1</a:t>
            </a:r>
            <a:endParaRPr lang="en-US" b="1" i="1" dirty="0">
              <a:latin typeface="Baskerville Old Face"/>
              <a:cs typeface="Baskerville Old Face"/>
            </a:endParaRPr>
          </a:p>
        </p:txBody>
      </p:sp>
      <p:sp>
        <p:nvSpPr>
          <p:cNvPr id="3" name="Content Placeholder 2"/>
          <p:cNvSpPr>
            <a:spLocks noGrp="1"/>
          </p:cNvSpPr>
          <p:nvPr>
            <p:ph idx="1"/>
          </p:nvPr>
        </p:nvSpPr>
        <p:spPr/>
        <p:txBody>
          <a:bodyPr>
            <a:normAutofit lnSpcReduction="10000"/>
          </a:bodyPr>
          <a:lstStyle/>
          <a:p>
            <a:pPr marL="68580" indent="0">
              <a:buNone/>
            </a:pPr>
            <a:r>
              <a:rPr lang="en-US" dirty="0" smtClean="0"/>
              <a:t>During the process of building Lego houses in groups, some conflict arose between students.  The conflicts were based on role responsibilities, power struggles, difference of opinion, and exclusion.  Another challenge, apart from collaboration, was the ability to follow the plans and understand scale.  (The scale we used was one circle on a </a:t>
            </a:r>
            <a:r>
              <a:rPr lang="en-US" dirty="0"/>
              <a:t>L</a:t>
            </a:r>
            <a:r>
              <a:rPr lang="en-US" dirty="0" smtClean="0"/>
              <a:t>ego block was equal to one square block in Minecraft).</a:t>
            </a:r>
            <a:endParaRPr lang="en-US" dirty="0"/>
          </a:p>
        </p:txBody>
      </p:sp>
    </p:spTree>
    <p:extLst>
      <p:ext uri="{BB962C8B-B14F-4D97-AF65-F5344CB8AC3E}">
        <p14:creationId xmlns:p14="http://schemas.microsoft.com/office/powerpoint/2010/main" val="2172576630"/>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55716"/>
          </a:xfrm>
        </p:spPr>
        <p:style>
          <a:lnRef idx="1">
            <a:schemeClr val="accent6"/>
          </a:lnRef>
          <a:fillRef idx="2">
            <a:schemeClr val="accent6"/>
          </a:fillRef>
          <a:effectRef idx="1">
            <a:schemeClr val="accent6"/>
          </a:effectRef>
          <a:fontRef idx="minor">
            <a:schemeClr val="dk1"/>
          </a:fontRef>
        </p:style>
        <p:txBody>
          <a:bodyPr>
            <a:noAutofit/>
          </a:bodyPr>
          <a:lstStyle/>
          <a:p>
            <a:r>
              <a:rPr lang="en-US" sz="3600" b="1" i="1" dirty="0" smtClean="0">
                <a:latin typeface="Baskerville Old Face"/>
                <a:cs typeface="Baskerville Old Face"/>
              </a:rPr>
              <a:t>Minecraftedu: House </a:t>
            </a:r>
            <a:r>
              <a:rPr lang="en-US" sz="3600" b="1" i="1" dirty="0">
                <a:latin typeface="Baskerville Old Face"/>
                <a:cs typeface="Baskerville Old Face"/>
              </a:rPr>
              <a:t>C</a:t>
            </a:r>
            <a:r>
              <a:rPr lang="en-US" sz="3600" b="1" i="1" dirty="0" smtClean="0">
                <a:latin typeface="Baskerville Old Face"/>
                <a:cs typeface="Baskerville Old Face"/>
              </a:rPr>
              <a:t>onstruction</a:t>
            </a:r>
            <a:endParaRPr lang="en-US" sz="3600" b="1" i="1" dirty="0">
              <a:latin typeface="Baskerville Old Face"/>
              <a:cs typeface="Baskerville Old Face"/>
            </a:endParaRPr>
          </a:p>
        </p:txBody>
      </p:sp>
      <p:sp>
        <p:nvSpPr>
          <p:cNvPr id="3" name="Content Placeholder 2"/>
          <p:cNvSpPr>
            <a:spLocks noGrp="1"/>
          </p:cNvSpPr>
          <p:nvPr>
            <p:ph sz="quarter" idx="13"/>
          </p:nvPr>
        </p:nvSpPr>
        <p:spPr/>
        <p:txBody>
          <a:bodyPr>
            <a:normAutofit fontScale="85000" lnSpcReduction="20000"/>
          </a:bodyPr>
          <a:lstStyle/>
          <a:p>
            <a:pPr marL="68580" indent="0">
              <a:buNone/>
            </a:pPr>
            <a:r>
              <a:rPr lang="en-US" dirty="0" smtClean="0"/>
              <a:t>After Lego construction, students were given a 40X40 plot of land in Minecraft to construct their individual house.  Each student had a plot on their class street.  Materials were assigned to distinguish faces, edges and vertices on their finished homes (stone vertices, clay edges and wood faces).</a:t>
            </a:r>
            <a:endParaRPr lang="en-US" dirty="0"/>
          </a:p>
        </p:txBody>
      </p:sp>
      <p:pic>
        <p:nvPicPr>
          <p:cNvPr id="5" name="Content Placeholder 4" descr="2016-04-18_21.27.42.png"/>
          <p:cNvPicPr>
            <a:picLocks noGrp="1" noChangeAspect="1"/>
          </p:cNvPicPr>
          <p:nvPr>
            <p:ph sz="quarter" idx="14"/>
          </p:nvPr>
        </p:nvPicPr>
        <p:blipFill>
          <a:blip r:embed="rId2" cstate="print">
            <a:extLst>
              <a:ext uri="{28A0092B-C50C-407E-A947-70E740481C1C}">
                <a14:useLocalDpi xmlns:a14="http://schemas.microsoft.com/office/drawing/2010/main" val="0"/>
              </a:ext>
            </a:extLst>
          </a:blip>
          <a:srcRect l="24056" r="24056"/>
          <a:stretch>
            <a:fillRect/>
          </a:stretch>
        </p:blipFill>
        <p:spPr/>
      </p:pic>
    </p:spTree>
    <p:extLst>
      <p:ext uri="{BB962C8B-B14F-4D97-AF65-F5344CB8AC3E}">
        <p14:creationId xmlns:p14="http://schemas.microsoft.com/office/powerpoint/2010/main" val="1270621779"/>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69985"/>
          </a:xfrm>
        </p:spPr>
        <p:style>
          <a:lnRef idx="1">
            <a:schemeClr val="accent3"/>
          </a:lnRef>
          <a:fillRef idx="2">
            <a:schemeClr val="accent3"/>
          </a:fillRef>
          <a:effectRef idx="1">
            <a:schemeClr val="accent3"/>
          </a:effectRef>
          <a:fontRef idx="minor">
            <a:schemeClr val="dk1"/>
          </a:fontRef>
        </p:style>
        <p:txBody>
          <a:bodyPr/>
          <a:lstStyle/>
          <a:p>
            <a:r>
              <a:rPr lang="en-US" b="1" i="1" dirty="0" smtClean="0">
                <a:latin typeface="Baskerville Old Face"/>
                <a:cs typeface="Baskerville Old Face"/>
              </a:rPr>
              <a:t>Stumbling Block #2</a:t>
            </a:r>
            <a:endParaRPr lang="en-US" b="1" i="1" dirty="0">
              <a:latin typeface="Baskerville Old Face"/>
              <a:cs typeface="Baskerville Old Face"/>
            </a:endParaRPr>
          </a:p>
        </p:txBody>
      </p:sp>
      <p:sp>
        <p:nvSpPr>
          <p:cNvPr id="3" name="Content Placeholder 2"/>
          <p:cNvSpPr>
            <a:spLocks noGrp="1"/>
          </p:cNvSpPr>
          <p:nvPr>
            <p:ph idx="1"/>
          </p:nvPr>
        </p:nvSpPr>
        <p:spPr>
          <a:xfrm>
            <a:off x="1043492" y="2511330"/>
            <a:ext cx="6777317" cy="3321299"/>
          </a:xfrm>
        </p:spPr>
        <p:txBody>
          <a:bodyPr/>
          <a:lstStyle/>
          <a:p>
            <a:pPr marL="68580" indent="0">
              <a:buNone/>
            </a:pPr>
            <a:r>
              <a:rPr lang="en-US" dirty="0" smtClean="0"/>
              <a:t>There were many challenges during this stage:  </a:t>
            </a:r>
          </a:p>
          <a:p>
            <a:pPr>
              <a:buFont typeface="Wingdings" charset="2"/>
              <a:buChar char="u"/>
            </a:pPr>
            <a:r>
              <a:rPr lang="en-US" dirty="0" smtClean="0"/>
              <a:t>Correct dimension of their foundation.</a:t>
            </a:r>
          </a:p>
          <a:p>
            <a:pPr>
              <a:buFont typeface="Wingdings" charset="2"/>
              <a:buChar char="u"/>
            </a:pPr>
            <a:r>
              <a:rPr lang="en-US" dirty="0" smtClean="0"/>
              <a:t>Proper materials for faces, edges and vertices.</a:t>
            </a:r>
          </a:p>
          <a:p>
            <a:pPr>
              <a:buFont typeface="Wingdings" charset="2"/>
              <a:buChar char="u"/>
            </a:pPr>
            <a:r>
              <a:rPr lang="en-US" dirty="0" smtClean="0"/>
              <a:t>Proper placement of windows and doors.</a:t>
            </a:r>
          </a:p>
          <a:p>
            <a:pPr>
              <a:buFont typeface="Wingdings" charset="2"/>
              <a:buChar char="u"/>
            </a:pPr>
            <a:r>
              <a:rPr lang="en-US" dirty="0" smtClean="0"/>
              <a:t>Correct shape and materials for roof.</a:t>
            </a:r>
            <a:endParaRPr lang="en-US" dirty="0"/>
          </a:p>
        </p:txBody>
      </p:sp>
    </p:spTree>
    <p:extLst>
      <p:ext uri="{BB962C8B-B14F-4D97-AF65-F5344CB8AC3E}">
        <p14:creationId xmlns:p14="http://schemas.microsoft.com/office/powerpoint/2010/main" val="2901625347"/>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070170"/>
            <a:ext cx="3300984" cy="556487"/>
          </a:xfrm>
        </p:spPr>
        <p:style>
          <a:lnRef idx="1">
            <a:schemeClr val="accent5"/>
          </a:lnRef>
          <a:fillRef idx="2">
            <a:schemeClr val="accent5"/>
          </a:fillRef>
          <a:effectRef idx="1">
            <a:schemeClr val="accent5"/>
          </a:effectRef>
          <a:fontRef idx="minor">
            <a:schemeClr val="dk1"/>
          </a:fontRef>
        </p:style>
        <p:txBody>
          <a:bodyPr>
            <a:normAutofit/>
          </a:bodyPr>
          <a:lstStyle/>
          <a:p>
            <a:r>
              <a:rPr lang="en-US" b="1" i="1" dirty="0" smtClean="0">
                <a:latin typeface="Baskerville Old Face"/>
                <a:cs typeface="Baskerville Old Face"/>
              </a:rPr>
              <a:t>Assessment #1</a:t>
            </a:r>
            <a:endParaRPr lang="en-US" b="1" i="1" dirty="0">
              <a:latin typeface="Baskerville Old Face"/>
              <a:cs typeface="Baskerville Old Face"/>
            </a:endParaRPr>
          </a:p>
        </p:txBody>
      </p:sp>
      <p:pic>
        <p:nvPicPr>
          <p:cNvPr id="5" name="Picture Placeholder 4" descr="2016-04-18_21.34.41.png"/>
          <p:cNvPicPr>
            <a:picLocks noGrp="1" noChangeAspect="1"/>
          </p:cNvPicPr>
          <p:nvPr>
            <p:ph type="pic" idx="1"/>
          </p:nvPr>
        </p:nvPicPr>
        <p:blipFill>
          <a:blip r:embed="rId2">
            <a:extLst>
              <a:ext uri="{28A0092B-C50C-407E-A947-70E740481C1C}">
                <a14:useLocalDpi xmlns:a14="http://schemas.microsoft.com/office/drawing/2010/main" val="0"/>
              </a:ext>
            </a:extLst>
          </a:blip>
          <a:srcRect l="33717" r="33717"/>
          <a:stretch>
            <a:fillRect/>
          </a:stretch>
        </p:blipFill>
        <p:spPr/>
      </p:pic>
      <p:sp>
        <p:nvSpPr>
          <p:cNvPr id="4" name="Text Placeholder 3"/>
          <p:cNvSpPr>
            <a:spLocks noGrp="1"/>
          </p:cNvSpPr>
          <p:nvPr>
            <p:ph type="body" sz="half" idx="2"/>
          </p:nvPr>
        </p:nvSpPr>
        <p:spPr>
          <a:xfrm>
            <a:off x="4734630" y="1858746"/>
            <a:ext cx="3300573" cy="4177007"/>
          </a:xfrm>
        </p:spPr>
        <p:txBody>
          <a:bodyPr>
            <a:normAutofit lnSpcReduction="10000"/>
          </a:bodyPr>
          <a:lstStyle/>
          <a:p>
            <a:r>
              <a:rPr lang="en-US" dirty="0" smtClean="0"/>
              <a:t>When houses were complete, using house plans as a guide, each student had to give a tour to their teacher.  Based on the outside view and blocks assigned, we could determine if the student had a solid understanding of geometric attributes.  During the inside tour, we assessed their ability to follow their plan, based on counting blocks for window, door, and wall placement.  Once assessment was complete, students were free to decorate their houses and property.  </a:t>
            </a:r>
            <a:endParaRPr lang="en-US" dirty="0"/>
          </a:p>
        </p:txBody>
      </p:sp>
    </p:spTree>
    <p:extLst>
      <p:ext uri="{BB962C8B-B14F-4D97-AF65-F5344CB8AC3E}">
        <p14:creationId xmlns:p14="http://schemas.microsoft.com/office/powerpoint/2010/main" val="2394619261"/>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St. Bernard’s Elementary</a:t>
            </a:r>
            <a:endParaRPr lang="en-US" dirty="0"/>
          </a:p>
        </p:txBody>
      </p:sp>
      <p:sp>
        <p:nvSpPr>
          <p:cNvPr id="3" name="Content Placeholder 2"/>
          <p:cNvSpPr>
            <a:spLocks noGrp="1"/>
          </p:cNvSpPr>
          <p:nvPr>
            <p:ph sz="quarter" idx="13"/>
          </p:nvPr>
        </p:nvSpPr>
        <p:spPr/>
        <p:txBody>
          <a:bodyPr>
            <a:normAutofit/>
          </a:bodyPr>
          <a:lstStyle/>
          <a:p>
            <a:r>
              <a:rPr lang="en-US" sz="2000" i="1" dirty="0" smtClean="0">
                <a:cs typeface="Franklin Gothic Medium"/>
              </a:rPr>
              <a:t>Our school is located in Witless Bay, NL.  It is a K-6 school with approximately 375 students.  Our school services the Southern Shore communities from Bay Bulls to Tors Cove.  We are in a growing school with 2 – 3 streams.</a:t>
            </a:r>
            <a:endParaRPr lang="en-US" sz="2000" i="1" dirty="0">
              <a:cs typeface="Franklin Gothic Medium"/>
            </a:endParaRPr>
          </a:p>
        </p:txBody>
      </p:sp>
      <p:pic>
        <p:nvPicPr>
          <p:cNvPr id="4" name="Content Placeholder 3" descr="school.jpg"/>
          <p:cNvPicPr>
            <a:picLocks noGrp="1" noChangeAspect="1"/>
          </p:cNvPicPr>
          <p:nvPr>
            <p:ph sz="quarter" idx="14"/>
          </p:nvPr>
        </p:nvPicPr>
        <p:blipFill>
          <a:blip r:embed="rId2">
            <a:extLst>
              <a:ext uri="{28A0092B-C50C-407E-A947-70E740481C1C}">
                <a14:useLocalDpi xmlns:a14="http://schemas.microsoft.com/office/drawing/2010/main" val="0"/>
              </a:ext>
            </a:extLst>
          </a:blip>
          <a:srcRect l="13093" r="13093"/>
          <a:stretch>
            <a:fillRect/>
          </a:stretch>
        </p:blipFill>
        <p:spPr>
          <a:xfrm>
            <a:off x="4645025" y="2344738"/>
            <a:ext cx="3419475" cy="3492500"/>
          </a:xfrm>
        </p:spPr>
      </p:pic>
    </p:spTree>
    <p:extLst>
      <p:ext uri="{BB962C8B-B14F-4D97-AF65-F5344CB8AC3E}">
        <p14:creationId xmlns:p14="http://schemas.microsoft.com/office/powerpoint/2010/main" val="2475158512"/>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i="1" dirty="0" smtClean="0">
                <a:latin typeface="Baskerville Old Face"/>
                <a:cs typeface="Baskerville Old Face"/>
              </a:rPr>
              <a:t>Free Play</a:t>
            </a:r>
            <a:endParaRPr lang="en-US" i="1" dirty="0">
              <a:latin typeface="Baskerville Old Face"/>
              <a:cs typeface="Baskerville Old Face"/>
            </a:endParaRPr>
          </a:p>
        </p:txBody>
      </p:sp>
      <p:sp>
        <p:nvSpPr>
          <p:cNvPr id="3" name="Content Placeholder 2"/>
          <p:cNvSpPr>
            <a:spLocks noGrp="1"/>
          </p:cNvSpPr>
          <p:nvPr>
            <p:ph sz="quarter" idx="13"/>
          </p:nvPr>
        </p:nvSpPr>
        <p:spPr/>
        <p:txBody>
          <a:bodyPr>
            <a:normAutofit fontScale="92500"/>
          </a:bodyPr>
          <a:lstStyle/>
          <a:p>
            <a:pPr marL="68580" indent="0">
              <a:buNone/>
            </a:pPr>
            <a:r>
              <a:rPr lang="en-US" dirty="0" smtClean="0"/>
              <a:t>Once assessment was complete, students were given some freedom of expression.  They were free to decorate their houses and property.  They were only limited by their imagination! </a:t>
            </a:r>
            <a:endParaRPr lang="en-US" dirty="0"/>
          </a:p>
        </p:txBody>
      </p:sp>
      <p:pic>
        <p:nvPicPr>
          <p:cNvPr id="5" name="Content Placeholder 4" descr="2016-04-18_21.38.54.png"/>
          <p:cNvPicPr>
            <a:picLocks noGrp="1" noChangeAspect="1"/>
          </p:cNvPicPr>
          <p:nvPr>
            <p:ph sz="quarter" idx="14"/>
          </p:nvPr>
        </p:nvPicPr>
        <p:blipFill>
          <a:blip r:embed="rId2" cstate="print">
            <a:extLst>
              <a:ext uri="{28A0092B-C50C-407E-A947-70E740481C1C}">
                <a14:useLocalDpi xmlns:a14="http://schemas.microsoft.com/office/drawing/2010/main" val="0"/>
              </a:ext>
            </a:extLst>
          </a:blip>
          <a:srcRect l="24056" r="24056"/>
          <a:stretch>
            <a:fillRect/>
          </a:stretch>
        </p:blipFill>
        <p:spPr>
          <a:xfrm>
            <a:off x="4381971" y="2313432"/>
            <a:ext cx="4079429" cy="4145712"/>
          </a:xfrm>
        </p:spPr>
      </p:pic>
    </p:spTree>
    <p:extLst>
      <p:ext uri="{BB962C8B-B14F-4D97-AF65-F5344CB8AC3E}">
        <p14:creationId xmlns:p14="http://schemas.microsoft.com/office/powerpoint/2010/main" val="2948480700"/>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853" y="1797884"/>
            <a:ext cx="6637468" cy="657163"/>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i="1" dirty="0" smtClean="0">
                <a:latin typeface="Baskerville Old Face"/>
                <a:cs typeface="Baskerville Old Face"/>
              </a:rPr>
              <a:t>Collaborative</a:t>
            </a:r>
            <a:r>
              <a:rPr lang="en-US" sz="3200" b="1" i="1" dirty="0" smtClean="0"/>
              <a:t> </a:t>
            </a:r>
            <a:r>
              <a:rPr lang="en-US" sz="3200" b="1" i="1" dirty="0" smtClean="0">
                <a:latin typeface="Baskerville Old Face"/>
                <a:cs typeface="Baskerville Old Face"/>
              </a:rPr>
              <a:t>Community Design</a:t>
            </a:r>
            <a:endParaRPr lang="en-US" sz="3200" b="1" i="1" dirty="0">
              <a:latin typeface="Baskerville Old Face"/>
              <a:cs typeface="Baskerville Old Face"/>
            </a:endParaRPr>
          </a:p>
        </p:txBody>
      </p:sp>
      <p:sp>
        <p:nvSpPr>
          <p:cNvPr id="3" name="Text Placeholder 2"/>
          <p:cNvSpPr>
            <a:spLocks noGrp="1"/>
          </p:cNvSpPr>
          <p:nvPr>
            <p:ph type="body" idx="1"/>
          </p:nvPr>
        </p:nvSpPr>
        <p:spPr>
          <a:xfrm>
            <a:off x="1058854" y="2455047"/>
            <a:ext cx="6637467" cy="2662910"/>
          </a:xfrm>
        </p:spPr>
        <p:txBody>
          <a:bodyPr>
            <a:noAutofit/>
          </a:bodyPr>
          <a:lstStyle/>
          <a:p>
            <a:r>
              <a:rPr lang="en-US" sz="1400" dirty="0" smtClean="0">
                <a:solidFill>
                  <a:schemeClr val="tx1"/>
                </a:solidFill>
              </a:rPr>
              <a:t>When we began the collaboration part of our project, teachers had to create streets and building lots in a flat world.  Once this was complete we started the process with the students.  To begin, classes </a:t>
            </a:r>
            <a:r>
              <a:rPr lang="en-US" sz="1400" b="1" i="1" dirty="0" smtClean="0">
                <a:solidFill>
                  <a:schemeClr val="tx1"/>
                </a:solidFill>
              </a:rPr>
              <a:t>brainstormed a list of structures</a:t>
            </a:r>
            <a:r>
              <a:rPr lang="en-US" sz="1400" dirty="0" smtClean="0">
                <a:solidFill>
                  <a:schemeClr val="tx1"/>
                </a:solidFill>
              </a:rPr>
              <a:t>, other than homes, found in a typical community.  Next. students </a:t>
            </a:r>
            <a:r>
              <a:rPr lang="en-US" sz="1400" b="1" i="1" dirty="0" smtClean="0">
                <a:solidFill>
                  <a:schemeClr val="tx1"/>
                </a:solidFill>
              </a:rPr>
              <a:t>generated a list of questions </a:t>
            </a:r>
            <a:r>
              <a:rPr lang="en-US" sz="1400" dirty="0" smtClean="0">
                <a:solidFill>
                  <a:schemeClr val="tx1"/>
                </a:solidFill>
              </a:rPr>
              <a:t>about physical characteristics to factor into their design. For example, “What will it be used for, how many rooms will it need?”, “How large should it be and will it need a parking lot?”.   Once students were </a:t>
            </a:r>
            <a:r>
              <a:rPr lang="en-US" sz="1400" b="1" i="1" dirty="0" smtClean="0">
                <a:solidFill>
                  <a:schemeClr val="tx1"/>
                </a:solidFill>
              </a:rPr>
              <a:t>placed in groups ( mixed ability)</a:t>
            </a:r>
            <a:r>
              <a:rPr lang="en-US" sz="1400" dirty="0" smtClean="0">
                <a:solidFill>
                  <a:schemeClr val="tx1"/>
                </a:solidFill>
              </a:rPr>
              <a:t>, they were able to decide on a structure they wanted to build.  They answered the questions they generated about design.  When these steps were complete they were able to </a:t>
            </a:r>
            <a:r>
              <a:rPr lang="en-US" sz="1400" b="1" i="1" dirty="0" smtClean="0">
                <a:solidFill>
                  <a:schemeClr val="tx1"/>
                </a:solidFill>
              </a:rPr>
              <a:t>design their building plans</a:t>
            </a:r>
            <a:r>
              <a:rPr lang="en-US" sz="1400" dirty="0" smtClean="0">
                <a:solidFill>
                  <a:schemeClr val="tx1"/>
                </a:solidFill>
              </a:rPr>
              <a:t>.  Once these were approved by the teacher they could </a:t>
            </a:r>
            <a:r>
              <a:rPr lang="en-US" sz="1400" b="1" i="1" dirty="0" smtClean="0">
                <a:solidFill>
                  <a:schemeClr val="tx1"/>
                </a:solidFill>
              </a:rPr>
              <a:t>begin their build</a:t>
            </a:r>
            <a:r>
              <a:rPr lang="en-US" sz="1400" dirty="0" smtClean="0">
                <a:solidFill>
                  <a:schemeClr val="tx1"/>
                </a:solidFill>
              </a:rPr>
              <a:t>.  </a:t>
            </a:r>
            <a:endParaRPr lang="en-US" sz="1400" dirty="0">
              <a:solidFill>
                <a:schemeClr val="tx1"/>
              </a:solidFill>
            </a:endParaRPr>
          </a:p>
        </p:txBody>
      </p:sp>
      <p:sp>
        <p:nvSpPr>
          <p:cNvPr id="4" name="TextBox 3"/>
          <p:cNvSpPr txBox="1"/>
          <p:nvPr/>
        </p:nvSpPr>
        <p:spPr>
          <a:xfrm>
            <a:off x="1058853" y="1084438"/>
            <a:ext cx="4352586" cy="707886"/>
          </a:xfrm>
          <a:prstGeom prst="rect">
            <a:avLst/>
          </a:prstGeom>
          <a:noFill/>
        </p:spPr>
        <p:txBody>
          <a:bodyPr wrap="square" rtlCol="0">
            <a:spAutoFit/>
          </a:bodyPr>
          <a:lstStyle/>
          <a:p>
            <a:r>
              <a:rPr lang="en-US" sz="40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Lucida Handwriting"/>
                <a:cs typeface="Lucida Handwriting"/>
              </a:rPr>
              <a:t>Phase 2</a:t>
            </a:r>
            <a:endParaRPr lang="en-US" sz="40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Lucida Handwriting"/>
              <a:cs typeface="Lucida Handwriting"/>
            </a:endParaRPr>
          </a:p>
        </p:txBody>
      </p:sp>
    </p:spTree>
    <p:extLst>
      <p:ext uri="{BB962C8B-B14F-4D97-AF65-F5344CB8AC3E}">
        <p14:creationId xmlns:p14="http://schemas.microsoft.com/office/powerpoint/2010/main" val="35947026"/>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34010"/>
          </a:xfrm>
        </p:spPr>
        <p:style>
          <a:lnRef idx="1">
            <a:schemeClr val="accent3"/>
          </a:lnRef>
          <a:fillRef idx="2">
            <a:schemeClr val="accent3"/>
          </a:fillRef>
          <a:effectRef idx="1">
            <a:schemeClr val="accent3"/>
          </a:effectRef>
          <a:fontRef idx="minor">
            <a:schemeClr val="dk1"/>
          </a:fontRef>
        </p:style>
        <p:txBody>
          <a:bodyPr/>
          <a:lstStyle/>
          <a:p>
            <a:r>
              <a:rPr lang="en-US" i="1" dirty="0" smtClean="0">
                <a:latin typeface="Baskerville Old Face"/>
                <a:cs typeface="Baskerville Old Face"/>
              </a:rPr>
              <a:t>Stumbling Block #3</a:t>
            </a:r>
            <a:endParaRPr lang="en-US" i="1" dirty="0">
              <a:latin typeface="Baskerville Old Face"/>
              <a:cs typeface="Baskerville Old Face"/>
            </a:endParaRPr>
          </a:p>
        </p:txBody>
      </p:sp>
      <p:sp>
        <p:nvSpPr>
          <p:cNvPr id="3" name="Content Placeholder 2"/>
          <p:cNvSpPr>
            <a:spLocks noGrp="1"/>
          </p:cNvSpPr>
          <p:nvPr>
            <p:ph idx="1"/>
          </p:nvPr>
        </p:nvSpPr>
        <p:spPr/>
        <p:txBody>
          <a:bodyPr>
            <a:normAutofit/>
          </a:bodyPr>
          <a:lstStyle/>
          <a:p>
            <a:pPr marL="68580" indent="0">
              <a:buNone/>
            </a:pPr>
            <a:r>
              <a:rPr lang="en-US" sz="2000" b="1" dirty="0" smtClean="0">
                <a:solidFill>
                  <a:schemeClr val="tx1"/>
                </a:solidFill>
                <a:latin typeface="Baskerville Old Face"/>
                <a:cs typeface="Baskerville Old Face"/>
              </a:rPr>
              <a:t>Resolving </a:t>
            </a:r>
            <a:r>
              <a:rPr lang="en-US" sz="2000" b="1" dirty="0">
                <a:solidFill>
                  <a:schemeClr val="tx1"/>
                </a:solidFill>
                <a:latin typeface="Baskerville Old Face"/>
                <a:cs typeface="Baskerville Old Face"/>
              </a:rPr>
              <a:t>c</a:t>
            </a:r>
            <a:r>
              <a:rPr lang="en-US" sz="2000" b="1" dirty="0" smtClean="0">
                <a:solidFill>
                  <a:schemeClr val="tx1"/>
                </a:solidFill>
                <a:latin typeface="Baskerville Old Face"/>
                <a:cs typeface="Baskerville Old Face"/>
              </a:rPr>
              <a:t>onflict during collaboration:</a:t>
            </a:r>
          </a:p>
          <a:p>
            <a:pPr>
              <a:buFontTx/>
              <a:buChar char="-"/>
            </a:pPr>
            <a:r>
              <a:rPr lang="en-US" sz="1400" dirty="0" smtClean="0"/>
              <a:t>Teacher only mediates</a:t>
            </a:r>
          </a:p>
          <a:p>
            <a:pPr>
              <a:buFontTx/>
              <a:buChar char="-"/>
            </a:pPr>
            <a:r>
              <a:rPr lang="en-US" sz="1400" dirty="0" smtClean="0"/>
              <a:t>Students give ideas about how to resolve their differences</a:t>
            </a:r>
          </a:p>
          <a:p>
            <a:pPr>
              <a:buFontTx/>
              <a:buChar char="-"/>
            </a:pPr>
            <a:r>
              <a:rPr lang="en-US" sz="1400" dirty="0" smtClean="0"/>
              <a:t>Chose an idea and stick with it</a:t>
            </a:r>
          </a:p>
          <a:p>
            <a:pPr>
              <a:buFontTx/>
              <a:buChar char="-"/>
            </a:pPr>
            <a:endParaRPr lang="en-US" sz="1400" dirty="0"/>
          </a:p>
          <a:p>
            <a:pPr>
              <a:buFontTx/>
              <a:buChar char="-"/>
            </a:pPr>
            <a:r>
              <a:rPr lang="en-US" sz="1400" dirty="0" smtClean="0"/>
              <a:t>For example:  Students could not agree on a type of block for their exterior walls. </a:t>
            </a:r>
          </a:p>
          <a:p>
            <a:pPr>
              <a:buFontTx/>
              <a:buChar char="-"/>
            </a:pPr>
            <a:r>
              <a:rPr lang="en-US" sz="1400" dirty="0" smtClean="0"/>
              <a:t>The ideas given were: </a:t>
            </a:r>
          </a:p>
          <a:p>
            <a:pPr>
              <a:buFontTx/>
              <a:buChar char="-"/>
            </a:pPr>
            <a:r>
              <a:rPr lang="en-US" sz="1400" dirty="0" smtClean="0"/>
              <a:t>1. Choose a completely different material</a:t>
            </a:r>
          </a:p>
          <a:p>
            <a:pPr>
              <a:buFontTx/>
              <a:buChar char="-"/>
            </a:pPr>
            <a:r>
              <a:rPr lang="en-US" sz="1400" dirty="0" smtClean="0"/>
              <a:t>2. Vote best 2/3</a:t>
            </a:r>
          </a:p>
          <a:p>
            <a:pPr>
              <a:buFontTx/>
              <a:buChar char="-"/>
            </a:pPr>
            <a:r>
              <a:rPr lang="en-US" sz="1400" dirty="0" smtClean="0"/>
              <a:t>3. Use both types of blocks</a:t>
            </a:r>
          </a:p>
          <a:p>
            <a:pPr>
              <a:buFontTx/>
              <a:buChar char="-"/>
            </a:pPr>
            <a:r>
              <a:rPr lang="en-US" sz="1400" dirty="0" smtClean="0"/>
              <a:t>They decided on #3 but still had to agree on how to use both.  I left it to them and they had an agreement by the end of the day.</a:t>
            </a:r>
          </a:p>
          <a:p>
            <a:pPr>
              <a:buFontTx/>
              <a:buChar char="-"/>
            </a:pPr>
            <a:endParaRPr lang="en-US" sz="1600" dirty="0"/>
          </a:p>
        </p:txBody>
      </p:sp>
    </p:spTree>
    <p:extLst>
      <p:ext uri="{BB962C8B-B14F-4D97-AF65-F5344CB8AC3E}">
        <p14:creationId xmlns:p14="http://schemas.microsoft.com/office/powerpoint/2010/main" val="2030519369"/>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DATA COLLECTION/ANALYSIS</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p:txBody>
          <a:bodyPr/>
          <a:lstStyle/>
          <a:p>
            <a:r>
              <a:rPr lang="en-US" dirty="0" smtClean="0"/>
              <a:t>Several methods were used to collect data:</a:t>
            </a:r>
          </a:p>
          <a:p>
            <a:r>
              <a:rPr lang="en-US" dirty="0" smtClean="0"/>
              <a:t>Student surveys</a:t>
            </a:r>
          </a:p>
          <a:p>
            <a:r>
              <a:rPr lang="en-US" dirty="0" smtClean="0"/>
              <a:t>Anecdotal notes</a:t>
            </a:r>
          </a:p>
          <a:p>
            <a:r>
              <a:rPr lang="en-US" dirty="0" smtClean="0"/>
              <a:t>Illustrations</a:t>
            </a:r>
          </a:p>
          <a:p>
            <a:r>
              <a:rPr lang="en-US" dirty="0" smtClean="0"/>
              <a:t>Student conferencing</a:t>
            </a:r>
            <a:endParaRPr lang="en-US" dirty="0"/>
          </a:p>
        </p:txBody>
      </p:sp>
    </p:spTree>
    <p:extLst>
      <p:ext uri="{BB962C8B-B14F-4D97-AF65-F5344CB8AC3E}">
        <p14:creationId xmlns:p14="http://schemas.microsoft.com/office/powerpoint/2010/main" val="2849595546"/>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Survey Results: 1. Do you like learning while working with a partner?</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p:txBody>
          <a:bodyPr>
            <a:normAutofit/>
          </a:bodyPr>
          <a:lstStyle/>
          <a:p>
            <a:r>
              <a:rPr lang="en-US" dirty="0" smtClean="0">
                <a:solidFill>
                  <a:schemeClr val="accent1">
                    <a:lumMod val="75000"/>
                  </a:schemeClr>
                </a:solidFill>
              </a:rPr>
              <a:t>Pre-survey</a:t>
            </a:r>
            <a:endParaRPr lang="en-US" dirty="0">
              <a:solidFill>
                <a:schemeClr val="accent1">
                  <a:lumMod val="75000"/>
                </a:schemeClr>
              </a:solidFill>
            </a:endParaRPr>
          </a:p>
        </p:txBody>
      </p:sp>
      <p:sp>
        <p:nvSpPr>
          <p:cNvPr id="5" name="Text Placeholder 4"/>
          <p:cNvSpPr>
            <a:spLocks noGrp="1"/>
          </p:cNvSpPr>
          <p:nvPr>
            <p:ph type="body" sz="quarter" idx="3"/>
          </p:nvPr>
        </p:nvSpPr>
        <p:spPr/>
        <p:txBody>
          <a:bodyPr/>
          <a:lstStyle/>
          <a:p>
            <a:r>
              <a:rPr lang="en-US" dirty="0" smtClean="0">
                <a:solidFill>
                  <a:schemeClr val="accent1">
                    <a:lumMod val="75000"/>
                  </a:schemeClr>
                </a:solidFill>
              </a:rPr>
              <a:t>Post-survey</a:t>
            </a:r>
            <a:endParaRPr lang="en-US" dirty="0">
              <a:solidFill>
                <a:schemeClr val="accent1">
                  <a:lumMod val="75000"/>
                </a:schemeClr>
              </a:solidFill>
            </a:endParaRPr>
          </a:p>
        </p:txBody>
      </p:sp>
      <p:sp>
        <p:nvSpPr>
          <p:cNvPr id="8" name="Content Placeholder 7"/>
          <p:cNvSpPr>
            <a:spLocks noGrp="1"/>
          </p:cNvSpPr>
          <p:nvPr>
            <p:ph sz="half" idx="2"/>
          </p:nvPr>
        </p:nvSpPr>
        <p:spPr>
          <a:xfrm>
            <a:off x="804851" y="2974694"/>
            <a:ext cx="3656726" cy="3268389"/>
          </a:xfrm>
        </p:spPr>
        <p:txBody>
          <a:bodyPr>
            <a:normAutofit fontScale="70000" lnSpcReduction="20000"/>
          </a:bodyPr>
          <a:lstStyle/>
          <a:p>
            <a:r>
              <a:rPr lang="en-US" dirty="0" smtClean="0"/>
              <a:t>Always  43%</a:t>
            </a:r>
          </a:p>
          <a:p>
            <a:r>
              <a:rPr lang="en-US" dirty="0" smtClean="0"/>
              <a:t>Sometimes  50%</a:t>
            </a:r>
          </a:p>
          <a:p>
            <a:r>
              <a:rPr lang="en-US" dirty="0" smtClean="0"/>
              <a:t>Rarely  5%</a:t>
            </a:r>
          </a:p>
          <a:p>
            <a:r>
              <a:rPr lang="en-US" dirty="0" smtClean="0"/>
              <a:t>Never 2%</a:t>
            </a:r>
          </a:p>
          <a:p>
            <a:r>
              <a:rPr lang="en-US" dirty="0" smtClean="0"/>
              <a:t>Main reasons why they like working with a partner :  learn and understand more and helpful.</a:t>
            </a:r>
          </a:p>
          <a:p>
            <a:r>
              <a:rPr lang="en-US" dirty="0" smtClean="0"/>
              <a:t>Main reasons why they don’t like working with a partner:  partner doesn’t listen or cooperate and students like to work independently.</a:t>
            </a:r>
            <a:endParaRPr lang="en-US" dirty="0"/>
          </a:p>
        </p:txBody>
      </p:sp>
      <p:sp>
        <p:nvSpPr>
          <p:cNvPr id="10" name="Content Placeholder 9"/>
          <p:cNvSpPr>
            <a:spLocks noGrp="1"/>
          </p:cNvSpPr>
          <p:nvPr>
            <p:ph sz="quarter" idx="4"/>
          </p:nvPr>
        </p:nvSpPr>
        <p:spPr>
          <a:xfrm>
            <a:off x="4645152" y="2974694"/>
            <a:ext cx="3761068" cy="3268389"/>
          </a:xfrm>
        </p:spPr>
        <p:txBody>
          <a:bodyPr>
            <a:normAutofit fontScale="70000" lnSpcReduction="20000"/>
          </a:bodyPr>
          <a:lstStyle/>
          <a:p>
            <a:r>
              <a:rPr lang="en-US" dirty="0"/>
              <a:t>Always  </a:t>
            </a:r>
            <a:r>
              <a:rPr lang="en-US" dirty="0" smtClean="0"/>
              <a:t>42%</a:t>
            </a:r>
            <a:endParaRPr lang="en-US" dirty="0"/>
          </a:p>
          <a:p>
            <a:r>
              <a:rPr lang="en-US" dirty="0"/>
              <a:t>Sometimes  </a:t>
            </a:r>
            <a:r>
              <a:rPr lang="en-US" dirty="0" smtClean="0"/>
              <a:t>49%</a:t>
            </a:r>
            <a:endParaRPr lang="en-US" dirty="0"/>
          </a:p>
          <a:p>
            <a:r>
              <a:rPr lang="en-US" dirty="0"/>
              <a:t>Rarely  </a:t>
            </a:r>
            <a:r>
              <a:rPr lang="en-US" dirty="0" smtClean="0"/>
              <a:t>3%</a:t>
            </a:r>
            <a:endParaRPr lang="en-US" dirty="0"/>
          </a:p>
          <a:p>
            <a:r>
              <a:rPr lang="en-US" dirty="0"/>
              <a:t>Never </a:t>
            </a:r>
            <a:r>
              <a:rPr lang="en-US" dirty="0" smtClean="0"/>
              <a:t>5%</a:t>
            </a:r>
            <a:endParaRPr lang="en-US" dirty="0"/>
          </a:p>
          <a:p>
            <a:r>
              <a:rPr lang="en-US" dirty="0"/>
              <a:t>Main reasons why they like working with a partner :  learn and understand more and </a:t>
            </a:r>
            <a:r>
              <a:rPr lang="en-US" dirty="0" smtClean="0"/>
              <a:t>make new friends and more fun.</a:t>
            </a:r>
            <a:endParaRPr lang="en-US" dirty="0"/>
          </a:p>
          <a:p>
            <a:r>
              <a:rPr lang="en-US" dirty="0"/>
              <a:t>Main reasons why they don’t like working with a partner:  partner doesn’t listen or </a:t>
            </a:r>
            <a:r>
              <a:rPr lang="en-US" dirty="0" smtClean="0"/>
              <a:t>focus </a:t>
            </a:r>
            <a:r>
              <a:rPr lang="en-US" dirty="0"/>
              <a:t>and students like to work independently.</a:t>
            </a:r>
          </a:p>
          <a:p>
            <a:endParaRPr lang="en-US" dirty="0"/>
          </a:p>
        </p:txBody>
      </p:sp>
    </p:spTree>
    <p:extLst>
      <p:ext uri="{BB962C8B-B14F-4D97-AF65-F5344CB8AC3E}">
        <p14:creationId xmlns:p14="http://schemas.microsoft.com/office/powerpoint/2010/main" val="741391264"/>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Do you learn more working with a partner?</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 Placeholder 2"/>
          <p:cNvSpPr>
            <a:spLocks noGrp="1"/>
          </p:cNvSpPr>
          <p:nvPr>
            <p:ph type="body" idx="1"/>
          </p:nvPr>
        </p:nvSpPr>
        <p:spPr/>
        <p:txBody>
          <a:bodyPr/>
          <a:lstStyle/>
          <a:p>
            <a:r>
              <a:rPr lang="en-US" dirty="0" smtClean="0">
                <a:solidFill>
                  <a:schemeClr val="accent4">
                    <a:lumMod val="75000"/>
                  </a:schemeClr>
                </a:solidFill>
              </a:rPr>
              <a:t>Pre-survey</a:t>
            </a:r>
            <a:endParaRPr lang="en-US" dirty="0">
              <a:solidFill>
                <a:schemeClr val="accent4">
                  <a:lumMod val="75000"/>
                </a:schemeClr>
              </a:solidFill>
            </a:endParaRPr>
          </a:p>
        </p:txBody>
      </p:sp>
      <p:sp>
        <p:nvSpPr>
          <p:cNvPr id="4" name="Content Placeholder 3"/>
          <p:cNvSpPr>
            <a:spLocks noGrp="1"/>
          </p:cNvSpPr>
          <p:nvPr>
            <p:ph sz="half" idx="2"/>
          </p:nvPr>
        </p:nvSpPr>
        <p:spPr/>
        <p:txBody>
          <a:bodyPr>
            <a:normAutofit fontScale="92500" lnSpcReduction="10000"/>
          </a:bodyPr>
          <a:lstStyle/>
          <a:p>
            <a:r>
              <a:rPr lang="en-US" dirty="0" smtClean="0"/>
              <a:t>Yes  67%</a:t>
            </a:r>
          </a:p>
          <a:p>
            <a:r>
              <a:rPr lang="en-US" dirty="0" smtClean="0"/>
              <a:t>Maybe  4%</a:t>
            </a:r>
          </a:p>
          <a:p>
            <a:r>
              <a:rPr lang="en-US" dirty="0" smtClean="0"/>
              <a:t>No  29%</a:t>
            </a:r>
          </a:p>
          <a:p>
            <a:r>
              <a:rPr lang="en-US" dirty="0" smtClean="0"/>
              <a:t>Reasons for “yes”:  teach each other and more ideas.</a:t>
            </a:r>
          </a:p>
          <a:p>
            <a:r>
              <a:rPr lang="en-US" dirty="0" smtClean="0"/>
              <a:t>Reason for “no”: lack of focus.</a:t>
            </a:r>
          </a:p>
          <a:p>
            <a:pPr marL="68580" indent="0">
              <a:buNone/>
            </a:pPr>
            <a:endParaRPr lang="en-US" dirty="0"/>
          </a:p>
        </p:txBody>
      </p:sp>
      <p:sp>
        <p:nvSpPr>
          <p:cNvPr id="5" name="Text Placeholder 4"/>
          <p:cNvSpPr>
            <a:spLocks noGrp="1"/>
          </p:cNvSpPr>
          <p:nvPr>
            <p:ph type="body" sz="quarter" idx="3"/>
          </p:nvPr>
        </p:nvSpPr>
        <p:spPr/>
        <p:txBody>
          <a:bodyPr/>
          <a:lstStyle/>
          <a:p>
            <a:r>
              <a:rPr lang="en-US" dirty="0" smtClean="0">
                <a:solidFill>
                  <a:schemeClr val="accent4">
                    <a:lumMod val="75000"/>
                  </a:schemeClr>
                </a:solidFill>
              </a:rPr>
              <a:t>Post-survey</a:t>
            </a:r>
            <a:endParaRPr lang="en-US" dirty="0">
              <a:solidFill>
                <a:schemeClr val="accent4">
                  <a:lumMod val="75000"/>
                </a:schemeClr>
              </a:solidFill>
            </a:endParaRPr>
          </a:p>
        </p:txBody>
      </p:sp>
      <p:sp>
        <p:nvSpPr>
          <p:cNvPr id="6" name="Content Placeholder 5"/>
          <p:cNvSpPr>
            <a:spLocks noGrp="1"/>
          </p:cNvSpPr>
          <p:nvPr>
            <p:ph sz="quarter" idx="4"/>
          </p:nvPr>
        </p:nvSpPr>
        <p:spPr/>
        <p:txBody>
          <a:bodyPr>
            <a:normAutofit fontScale="92500" lnSpcReduction="20000"/>
          </a:bodyPr>
          <a:lstStyle/>
          <a:p>
            <a:r>
              <a:rPr lang="en-US" dirty="0" smtClean="0"/>
              <a:t>Yes  78%</a:t>
            </a:r>
          </a:p>
          <a:p>
            <a:r>
              <a:rPr lang="en-US" dirty="0" smtClean="0"/>
              <a:t>Maybe  2%</a:t>
            </a:r>
          </a:p>
          <a:p>
            <a:r>
              <a:rPr lang="en-US" dirty="0" smtClean="0"/>
              <a:t>No  20%</a:t>
            </a:r>
          </a:p>
          <a:p>
            <a:r>
              <a:rPr lang="en-US" dirty="0" smtClean="0"/>
              <a:t>Reasons for “yes”: more ideas and helpful.</a:t>
            </a:r>
          </a:p>
          <a:p>
            <a:r>
              <a:rPr lang="en-US" dirty="0" smtClean="0"/>
              <a:t>Reasons for “no”:  to talkative and learn more alone.</a:t>
            </a:r>
          </a:p>
        </p:txBody>
      </p:sp>
    </p:spTree>
    <p:extLst>
      <p:ext uri="{BB962C8B-B14F-4D97-AF65-F5344CB8AC3E}">
        <p14:creationId xmlns:p14="http://schemas.microsoft.com/office/powerpoint/2010/main" val="423812700"/>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How often do you get to work with other students?</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 Placeholder 2"/>
          <p:cNvSpPr>
            <a:spLocks noGrp="1"/>
          </p:cNvSpPr>
          <p:nvPr>
            <p:ph type="body" idx="1"/>
          </p:nvPr>
        </p:nvSpPr>
        <p:spPr/>
        <p:txBody>
          <a:bodyPr/>
          <a:lstStyle/>
          <a:p>
            <a:r>
              <a:rPr lang="en-US" dirty="0" smtClean="0">
                <a:solidFill>
                  <a:schemeClr val="accent3">
                    <a:lumMod val="75000"/>
                  </a:schemeClr>
                </a:solidFill>
              </a:rPr>
              <a:t>Pre-survey</a:t>
            </a:r>
            <a:endParaRPr lang="en-US" dirty="0">
              <a:solidFill>
                <a:schemeClr val="accent3">
                  <a:lumMod val="75000"/>
                </a:schemeClr>
              </a:solidFill>
            </a:endParaRPr>
          </a:p>
        </p:txBody>
      </p:sp>
      <p:sp>
        <p:nvSpPr>
          <p:cNvPr id="4" name="Content Placeholder 3"/>
          <p:cNvSpPr>
            <a:spLocks noGrp="1"/>
          </p:cNvSpPr>
          <p:nvPr>
            <p:ph sz="half" idx="2"/>
          </p:nvPr>
        </p:nvSpPr>
        <p:spPr/>
        <p:txBody>
          <a:bodyPr/>
          <a:lstStyle/>
          <a:p>
            <a:r>
              <a:rPr lang="en-US" dirty="0" smtClean="0"/>
              <a:t>Everyday  11%</a:t>
            </a:r>
          </a:p>
          <a:p>
            <a:r>
              <a:rPr lang="en-US" dirty="0" smtClean="0"/>
              <a:t>Couple times a week  71%</a:t>
            </a:r>
          </a:p>
          <a:p>
            <a:r>
              <a:rPr lang="en-US" dirty="0" smtClean="0"/>
              <a:t>Rarely  18%</a:t>
            </a:r>
          </a:p>
          <a:p>
            <a:r>
              <a:rPr lang="en-US" dirty="0" smtClean="0"/>
              <a:t>Never 0%</a:t>
            </a:r>
          </a:p>
          <a:p>
            <a:endParaRPr lang="en-US" dirty="0"/>
          </a:p>
        </p:txBody>
      </p:sp>
      <p:sp>
        <p:nvSpPr>
          <p:cNvPr id="5" name="Text Placeholder 4"/>
          <p:cNvSpPr>
            <a:spLocks noGrp="1"/>
          </p:cNvSpPr>
          <p:nvPr>
            <p:ph type="body" sz="quarter" idx="3"/>
          </p:nvPr>
        </p:nvSpPr>
        <p:spPr/>
        <p:txBody>
          <a:bodyPr/>
          <a:lstStyle/>
          <a:p>
            <a:r>
              <a:rPr lang="en-US" dirty="0" smtClean="0">
                <a:solidFill>
                  <a:schemeClr val="accent3">
                    <a:lumMod val="75000"/>
                  </a:schemeClr>
                </a:solidFill>
              </a:rPr>
              <a:t>Post-survey</a:t>
            </a:r>
            <a:endParaRPr lang="en-US" dirty="0">
              <a:solidFill>
                <a:schemeClr val="accent3">
                  <a:lumMod val="75000"/>
                </a:schemeClr>
              </a:solidFill>
            </a:endParaRPr>
          </a:p>
        </p:txBody>
      </p:sp>
      <p:sp>
        <p:nvSpPr>
          <p:cNvPr id="6" name="Content Placeholder 5"/>
          <p:cNvSpPr>
            <a:spLocks noGrp="1"/>
          </p:cNvSpPr>
          <p:nvPr>
            <p:ph sz="quarter" idx="4"/>
          </p:nvPr>
        </p:nvSpPr>
        <p:spPr/>
        <p:txBody>
          <a:bodyPr/>
          <a:lstStyle/>
          <a:p>
            <a:r>
              <a:rPr lang="en-US" dirty="0"/>
              <a:t>Everyday  </a:t>
            </a:r>
            <a:r>
              <a:rPr lang="en-US" dirty="0" smtClean="0"/>
              <a:t>10%</a:t>
            </a:r>
            <a:endParaRPr lang="en-US" dirty="0"/>
          </a:p>
          <a:p>
            <a:r>
              <a:rPr lang="en-US" dirty="0"/>
              <a:t>Couple times a week  </a:t>
            </a:r>
            <a:r>
              <a:rPr lang="en-US" dirty="0" smtClean="0"/>
              <a:t>66%</a:t>
            </a:r>
            <a:endParaRPr lang="en-US" dirty="0"/>
          </a:p>
          <a:p>
            <a:r>
              <a:rPr lang="en-US" dirty="0"/>
              <a:t>Rarely  </a:t>
            </a:r>
            <a:r>
              <a:rPr lang="en-US" dirty="0" smtClean="0"/>
              <a:t>22%</a:t>
            </a:r>
            <a:endParaRPr lang="en-US" dirty="0"/>
          </a:p>
          <a:p>
            <a:r>
              <a:rPr lang="en-US" dirty="0"/>
              <a:t>Never </a:t>
            </a:r>
            <a:r>
              <a:rPr lang="en-US" dirty="0" smtClean="0"/>
              <a:t>2%</a:t>
            </a:r>
            <a:endParaRPr lang="en-US" dirty="0"/>
          </a:p>
          <a:p>
            <a:endParaRPr lang="en-US" dirty="0"/>
          </a:p>
        </p:txBody>
      </p:sp>
    </p:spTree>
    <p:extLst>
      <p:ext uri="{BB962C8B-B14F-4D97-AF65-F5344CB8AC3E}">
        <p14:creationId xmlns:p14="http://schemas.microsoft.com/office/powerpoint/2010/main" val="4073510859"/>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1" y="858648"/>
            <a:ext cx="7026513" cy="1312016"/>
          </a:xfrm>
        </p:spPr>
        <p:style>
          <a:lnRef idx="1">
            <a:schemeClr val="accent5"/>
          </a:lnRef>
          <a:fillRef idx="3">
            <a:schemeClr val="accent5"/>
          </a:fillRef>
          <a:effectRef idx="2">
            <a:schemeClr val="accent5"/>
          </a:effectRef>
          <a:fontRef idx="minor">
            <a:schemeClr val="lt1"/>
          </a:fontRef>
        </p:style>
        <p:txBody>
          <a:bodyPr>
            <a:normAutofit/>
          </a:bodyPr>
          <a:lstStyle/>
          <a:p>
            <a:r>
              <a:rPr lang="en-US" sz="3200" dirty="0" smtClean="0"/>
              <a:t>4.  In what subjects do you work with a partner or In groups?</a:t>
            </a:r>
            <a:endParaRPr lang="en-US" sz="3200" dirty="0"/>
          </a:p>
        </p:txBody>
      </p:sp>
      <p:sp>
        <p:nvSpPr>
          <p:cNvPr id="3" name="Text Placeholder 2"/>
          <p:cNvSpPr>
            <a:spLocks noGrp="1"/>
          </p:cNvSpPr>
          <p:nvPr>
            <p:ph type="body" idx="1"/>
          </p:nvPr>
        </p:nvSpPr>
        <p:spPr/>
        <p:txBody>
          <a:bodyPr/>
          <a:lstStyle/>
          <a:p>
            <a:r>
              <a:rPr lang="en-US" dirty="0" smtClean="0"/>
              <a:t>Pre-survey</a:t>
            </a:r>
            <a:endParaRPr lang="en-US" dirty="0"/>
          </a:p>
        </p:txBody>
      </p:sp>
      <p:sp>
        <p:nvSpPr>
          <p:cNvPr id="4" name="Content Placeholder 3"/>
          <p:cNvSpPr>
            <a:spLocks noGrp="1"/>
          </p:cNvSpPr>
          <p:nvPr>
            <p:ph sz="half" idx="2"/>
          </p:nvPr>
        </p:nvSpPr>
        <p:spPr/>
        <p:txBody>
          <a:bodyPr/>
          <a:lstStyle/>
          <a:p>
            <a:r>
              <a:rPr lang="en-US" dirty="0" smtClean="0"/>
              <a:t>Most students chose Math, Daily 5 and Gym.</a:t>
            </a:r>
            <a:endParaRPr lang="en-US" dirty="0"/>
          </a:p>
        </p:txBody>
      </p:sp>
      <p:sp>
        <p:nvSpPr>
          <p:cNvPr id="5" name="Text Placeholder 4"/>
          <p:cNvSpPr>
            <a:spLocks noGrp="1"/>
          </p:cNvSpPr>
          <p:nvPr>
            <p:ph type="body" sz="quarter" idx="3"/>
          </p:nvPr>
        </p:nvSpPr>
        <p:spPr/>
        <p:txBody>
          <a:bodyPr/>
          <a:lstStyle/>
          <a:p>
            <a:r>
              <a:rPr lang="en-US" dirty="0" smtClean="0"/>
              <a:t>Post-survey</a:t>
            </a:r>
            <a:endParaRPr lang="en-US" dirty="0"/>
          </a:p>
        </p:txBody>
      </p:sp>
      <p:sp>
        <p:nvSpPr>
          <p:cNvPr id="6" name="Content Placeholder 5"/>
          <p:cNvSpPr>
            <a:spLocks noGrp="1"/>
          </p:cNvSpPr>
          <p:nvPr>
            <p:ph sz="quarter" idx="4"/>
          </p:nvPr>
        </p:nvSpPr>
        <p:spPr/>
        <p:txBody>
          <a:bodyPr/>
          <a:lstStyle/>
          <a:p>
            <a:r>
              <a:rPr lang="en-US" dirty="0" smtClean="0"/>
              <a:t>Most students chose Science, Math, and STEM.</a:t>
            </a:r>
            <a:endParaRPr lang="en-US" dirty="0"/>
          </a:p>
        </p:txBody>
      </p:sp>
    </p:spTree>
    <p:extLst>
      <p:ext uri="{BB962C8B-B14F-4D97-AF65-F5344CB8AC3E}">
        <p14:creationId xmlns:p14="http://schemas.microsoft.com/office/powerpoint/2010/main" val="2458651319"/>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dirty="0" smtClean="0">
                <a:solidFill>
                  <a:schemeClr val="accent4">
                    <a:lumMod val="75000"/>
                  </a:schemeClr>
                </a:solidFill>
              </a:rPr>
              <a:t>5.  What kinds of activities do you like to do with a partner/group?</a:t>
            </a:r>
            <a:endParaRPr lang="en-US" sz="3200" dirty="0">
              <a:solidFill>
                <a:schemeClr val="accent4">
                  <a:lumMod val="75000"/>
                </a:schemeClr>
              </a:solidFill>
            </a:endParaRPr>
          </a:p>
        </p:txBody>
      </p:sp>
      <p:sp>
        <p:nvSpPr>
          <p:cNvPr id="3" name="Text Placeholder 2"/>
          <p:cNvSpPr>
            <a:spLocks noGrp="1"/>
          </p:cNvSpPr>
          <p:nvPr>
            <p:ph type="body" idx="1"/>
          </p:nvPr>
        </p:nvSpPr>
        <p:spPr/>
        <p:txBody>
          <a:bodyPr/>
          <a:lstStyle/>
          <a:p>
            <a:r>
              <a:rPr lang="en-US" dirty="0" smtClean="0">
                <a:solidFill>
                  <a:schemeClr val="accent3"/>
                </a:solidFill>
              </a:rPr>
              <a:t>Pre-survey</a:t>
            </a:r>
            <a:endParaRPr lang="en-US" dirty="0">
              <a:solidFill>
                <a:schemeClr val="accent3"/>
              </a:solidFill>
            </a:endParaRPr>
          </a:p>
        </p:txBody>
      </p:sp>
      <p:sp>
        <p:nvSpPr>
          <p:cNvPr id="4" name="Content Placeholder 3"/>
          <p:cNvSpPr>
            <a:spLocks noGrp="1"/>
          </p:cNvSpPr>
          <p:nvPr>
            <p:ph sz="half" idx="2"/>
          </p:nvPr>
        </p:nvSpPr>
        <p:spPr/>
        <p:txBody>
          <a:bodyPr/>
          <a:lstStyle/>
          <a:p>
            <a:r>
              <a:rPr lang="en-US" dirty="0" smtClean="0"/>
              <a:t>Most students chose Math, Art and Games.</a:t>
            </a:r>
            <a:endParaRPr lang="en-US" dirty="0"/>
          </a:p>
        </p:txBody>
      </p:sp>
      <p:sp>
        <p:nvSpPr>
          <p:cNvPr id="5" name="Text Placeholder 4"/>
          <p:cNvSpPr>
            <a:spLocks noGrp="1"/>
          </p:cNvSpPr>
          <p:nvPr>
            <p:ph type="body" sz="quarter" idx="3"/>
          </p:nvPr>
        </p:nvSpPr>
        <p:spPr/>
        <p:txBody>
          <a:bodyPr/>
          <a:lstStyle/>
          <a:p>
            <a:r>
              <a:rPr lang="en-US" dirty="0" smtClean="0">
                <a:solidFill>
                  <a:schemeClr val="accent3"/>
                </a:solidFill>
              </a:rPr>
              <a:t>Post-survey</a:t>
            </a:r>
            <a:endParaRPr lang="en-US" dirty="0">
              <a:solidFill>
                <a:schemeClr val="accent3"/>
              </a:solidFill>
            </a:endParaRPr>
          </a:p>
        </p:txBody>
      </p:sp>
      <p:sp>
        <p:nvSpPr>
          <p:cNvPr id="6" name="Content Placeholder 5"/>
          <p:cNvSpPr>
            <a:spLocks noGrp="1"/>
          </p:cNvSpPr>
          <p:nvPr>
            <p:ph sz="quarter" idx="4"/>
          </p:nvPr>
        </p:nvSpPr>
        <p:spPr/>
        <p:txBody>
          <a:bodyPr/>
          <a:lstStyle/>
          <a:p>
            <a:r>
              <a:rPr lang="en-US" dirty="0" smtClean="0"/>
              <a:t>Most students chose STEM, Math and Science.</a:t>
            </a:r>
            <a:endParaRPr lang="en-US" dirty="0"/>
          </a:p>
        </p:txBody>
      </p:sp>
    </p:spTree>
    <p:extLst>
      <p:ext uri="{BB962C8B-B14F-4D97-AF65-F5344CB8AC3E}">
        <p14:creationId xmlns:p14="http://schemas.microsoft.com/office/powerpoint/2010/main" val="4219728799"/>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solidFill>
                  <a:schemeClr val="tx1"/>
                </a:solidFill>
              </a:rPr>
              <a:t>6.  If you were the teacher how would you put everyone in groups?</a:t>
            </a:r>
            <a:endParaRPr lang="en-US" sz="2800" dirty="0">
              <a:solidFill>
                <a:schemeClr val="tx1"/>
              </a:solidFill>
            </a:endParaRPr>
          </a:p>
        </p:txBody>
      </p:sp>
      <p:sp>
        <p:nvSpPr>
          <p:cNvPr id="3" name="Text Placeholder 2"/>
          <p:cNvSpPr>
            <a:spLocks noGrp="1"/>
          </p:cNvSpPr>
          <p:nvPr>
            <p:ph type="body" idx="1"/>
          </p:nvPr>
        </p:nvSpPr>
        <p:spPr/>
        <p:txBody>
          <a:bodyPr/>
          <a:lstStyle/>
          <a:p>
            <a:r>
              <a:rPr lang="en-US" dirty="0" smtClean="0">
                <a:solidFill>
                  <a:schemeClr val="accent6"/>
                </a:solidFill>
              </a:rPr>
              <a:t>Pre-survey</a:t>
            </a:r>
            <a:endParaRPr lang="en-US" dirty="0">
              <a:solidFill>
                <a:schemeClr val="accent6"/>
              </a:solidFill>
            </a:endParaRPr>
          </a:p>
        </p:txBody>
      </p:sp>
      <p:sp>
        <p:nvSpPr>
          <p:cNvPr id="4" name="Content Placeholder 3"/>
          <p:cNvSpPr>
            <a:spLocks noGrp="1"/>
          </p:cNvSpPr>
          <p:nvPr>
            <p:ph sz="half" idx="2"/>
          </p:nvPr>
        </p:nvSpPr>
        <p:spPr/>
        <p:txBody>
          <a:bodyPr/>
          <a:lstStyle/>
          <a:p>
            <a:r>
              <a:rPr lang="en-US" dirty="0" smtClean="0"/>
              <a:t>Teacher pick  36%</a:t>
            </a:r>
          </a:p>
          <a:p>
            <a:r>
              <a:rPr lang="en-US" dirty="0" smtClean="0"/>
              <a:t>Random  34%</a:t>
            </a:r>
          </a:p>
          <a:p>
            <a:r>
              <a:rPr lang="en-US" dirty="0" smtClean="0"/>
              <a:t>Students pick  26%</a:t>
            </a:r>
          </a:p>
          <a:p>
            <a:r>
              <a:rPr lang="en-US" dirty="0" smtClean="0"/>
              <a:t>Gender  4%</a:t>
            </a:r>
            <a:endParaRPr lang="en-US" dirty="0"/>
          </a:p>
        </p:txBody>
      </p:sp>
      <p:sp>
        <p:nvSpPr>
          <p:cNvPr id="5" name="Text Placeholder 4"/>
          <p:cNvSpPr>
            <a:spLocks noGrp="1"/>
          </p:cNvSpPr>
          <p:nvPr>
            <p:ph type="body" sz="quarter" idx="3"/>
          </p:nvPr>
        </p:nvSpPr>
        <p:spPr/>
        <p:txBody>
          <a:bodyPr/>
          <a:lstStyle/>
          <a:p>
            <a:r>
              <a:rPr lang="en-US" dirty="0" smtClean="0">
                <a:solidFill>
                  <a:schemeClr val="accent6"/>
                </a:solidFill>
              </a:rPr>
              <a:t>Post-survey</a:t>
            </a:r>
            <a:endParaRPr lang="en-US" dirty="0">
              <a:solidFill>
                <a:schemeClr val="accent6"/>
              </a:solidFill>
            </a:endParaRPr>
          </a:p>
        </p:txBody>
      </p:sp>
      <p:sp>
        <p:nvSpPr>
          <p:cNvPr id="6" name="Content Placeholder 5"/>
          <p:cNvSpPr>
            <a:spLocks noGrp="1"/>
          </p:cNvSpPr>
          <p:nvPr>
            <p:ph sz="quarter" idx="4"/>
          </p:nvPr>
        </p:nvSpPr>
        <p:spPr/>
        <p:txBody>
          <a:bodyPr/>
          <a:lstStyle/>
          <a:p>
            <a:r>
              <a:rPr lang="en-US" dirty="0"/>
              <a:t>Teacher pick  </a:t>
            </a:r>
            <a:r>
              <a:rPr lang="en-US" dirty="0" smtClean="0"/>
              <a:t>9%</a:t>
            </a:r>
            <a:endParaRPr lang="en-US" dirty="0"/>
          </a:p>
          <a:p>
            <a:r>
              <a:rPr lang="en-US" dirty="0"/>
              <a:t>Random  34%</a:t>
            </a:r>
          </a:p>
          <a:p>
            <a:r>
              <a:rPr lang="en-US" dirty="0"/>
              <a:t>Students pick  </a:t>
            </a:r>
            <a:r>
              <a:rPr lang="en-US" dirty="0" smtClean="0"/>
              <a:t>44%</a:t>
            </a:r>
            <a:endParaRPr lang="en-US" dirty="0"/>
          </a:p>
          <a:p>
            <a:r>
              <a:rPr lang="en-US" dirty="0"/>
              <a:t>Gender  </a:t>
            </a:r>
            <a:r>
              <a:rPr lang="en-US" dirty="0" smtClean="0"/>
              <a:t>15%</a:t>
            </a:r>
            <a:endParaRPr lang="en-US" dirty="0"/>
          </a:p>
          <a:p>
            <a:endParaRPr lang="en-US" dirty="0"/>
          </a:p>
        </p:txBody>
      </p:sp>
    </p:spTree>
    <p:extLst>
      <p:ext uri="{BB962C8B-B14F-4D97-AF65-F5344CB8AC3E}">
        <p14:creationId xmlns:p14="http://schemas.microsoft.com/office/powerpoint/2010/main" val="1188598931"/>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2411448"/>
            <a:ext cx="3300984" cy="699177"/>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latin typeface="Apple Chancery"/>
                <a:cs typeface="Apple Chancery"/>
              </a:rPr>
              <a:t>Kim Joyce</a:t>
            </a:r>
            <a:endParaRPr lang="en-US" dirty="0">
              <a:latin typeface="Apple Chancery"/>
              <a:cs typeface="Apple Chancery"/>
            </a:endParaRPr>
          </a:p>
        </p:txBody>
      </p:sp>
      <p:pic>
        <p:nvPicPr>
          <p:cNvPr id="5" name="Picture Placeholder 4" descr="kim.jpg"/>
          <p:cNvPicPr>
            <a:picLocks noGrp="1" noChangeAspect="1"/>
          </p:cNvPicPr>
          <p:nvPr>
            <p:ph type="pic" idx="1"/>
          </p:nvPr>
        </p:nvPicPr>
        <p:blipFill>
          <a:blip r:embed="rId2">
            <a:extLst>
              <a:ext uri="{28A0092B-C50C-407E-A947-70E740481C1C}">
                <a14:useLocalDpi xmlns:a14="http://schemas.microsoft.com/office/drawing/2010/main" val="0"/>
              </a:ext>
            </a:extLst>
          </a:blip>
          <a:srcRect l="14902" r="14902"/>
          <a:stretch>
            <a:fillRect/>
          </a:stretch>
        </p:blipFill>
        <p:spPr/>
      </p:pic>
      <p:sp>
        <p:nvSpPr>
          <p:cNvPr id="4" name="Text Placeholder 3"/>
          <p:cNvSpPr>
            <a:spLocks noGrp="1"/>
          </p:cNvSpPr>
          <p:nvPr>
            <p:ph type="body" sz="half" idx="2"/>
          </p:nvPr>
        </p:nvSpPr>
        <p:spPr>
          <a:xfrm>
            <a:off x="4734835" y="3624306"/>
            <a:ext cx="3300573" cy="2368641"/>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cs typeface="Geneva CY"/>
              </a:rPr>
              <a:t>I have been teaching for fifteen years.  I have been in Grade Three for five years at St. Bernard’s Elementary.  I believe students gain more knowledge and a deeper understanding when collaborating with their peers.</a:t>
            </a:r>
            <a:endParaRPr lang="en-US" dirty="0">
              <a:cs typeface="Geneva CY"/>
            </a:endParaRPr>
          </a:p>
        </p:txBody>
      </p:sp>
    </p:spTree>
    <p:extLst>
      <p:ext uri="{BB962C8B-B14F-4D97-AF65-F5344CB8AC3E}">
        <p14:creationId xmlns:p14="http://schemas.microsoft.com/office/powerpoint/2010/main" val="3216454830"/>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solidFill>
                  <a:schemeClr val="accent3"/>
                </a:solidFill>
              </a:rPr>
              <a:t>7.  Draw the favorite part of your day.</a:t>
            </a:r>
            <a:endParaRPr lang="en-US" sz="3200" dirty="0">
              <a:solidFill>
                <a:schemeClr val="accent3"/>
              </a:solidFill>
            </a:endParaRPr>
          </a:p>
        </p:txBody>
      </p:sp>
      <p:sp>
        <p:nvSpPr>
          <p:cNvPr id="3" name="Text Placeholder 2"/>
          <p:cNvSpPr>
            <a:spLocks noGrp="1"/>
          </p:cNvSpPr>
          <p:nvPr>
            <p:ph type="body" idx="1"/>
          </p:nvPr>
        </p:nvSpPr>
        <p:spPr/>
        <p:txBody>
          <a:bodyPr/>
          <a:lstStyle/>
          <a:p>
            <a:r>
              <a:rPr lang="en-US" dirty="0" smtClean="0">
                <a:solidFill>
                  <a:schemeClr val="tx2"/>
                </a:solidFill>
              </a:rPr>
              <a:t>Pre-survey</a:t>
            </a:r>
            <a:endParaRPr lang="en-US" dirty="0">
              <a:solidFill>
                <a:schemeClr val="tx2"/>
              </a:solidFill>
            </a:endParaRPr>
          </a:p>
        </p:txBody>
      </p:sp>
      <p:sp>
        <p:nvSpPr>
          <p:cNvPr id="4" name="Content Placeholder 3"/>
          <p:cNvSpPr>
            <a:spLocks noGrp="1"/>
          </p:cNvSpPr>
          <p:nvPr>
            <p:ph sz="half" idx="2"/>
          </p:nvPr>
        </p:nvSpPr>
        <p:spPr/>
        <p:txBody>
          <a:bodyPr/>
          <a:lstStyle/>
          <a:p>
            <a:r>
              <a:rPr lang="en-US" dirty="0" smtClean="0"/>
              <a:t>The top 3 choices were:</a:t>
            </a:r>
          </a:p>
          <a:p>
            <a:r>
              <a:rPr lang="en-US" dirty="0" smtClean="0"/>
              <a:t>Lunch/Outside play</a:t>
            </a:r>
          </a:p>
          <a:p>
            <a:r>
              <a:rPr lang="en-US" dirty="0" smtClean="0"/>
              <a:t>Gym</a:t>
            </a:r>
          </a:p>
          <a:p>
            <a:r>
              <a:rPr lang="en-US" dirty="0" smtClean="0"/>
              <a:t>Math</a:t>
            </a:r>
            <a:endParaRPr lang="en-US" dirty="0"/>
          </a:p>
        </p:txBody>
      </p:sp>
      <p:sp>
        <p:nvSpPr>
          <p:cNvPr id="5" name="Text Placeholder 4"/>
          <p:cNvSpPr>
            <a:spLocks noGrp="1"/>
          </p:cNvSpPr>
          <p:nvPr>
            <p:ph type="body" sz="quarter" idx="3"/>
          </p:nvPr>
        </p:nvSpPr>
        <p:spPr/>
        <p:txBody>
          <a:bodyPr/>
          <a:lstStyle/>
          <a:p>
            <a:r>
              <a:rPr lang="en-US" dirty="0" smtClean="0">
                <a:solidFill>
                  <a:schemeClr val="tx2"/>
                </a:solidFill>
              </a:rPr>
              <a:t>Post-survey</a:t>
            </a:r>
            <a:endParaRPr lang="en-US" dirty="0">
              <a:solidFill>
                <a:schemeClr val="tx2"/>
              </a:solidFill>
            </a:endParaRPr>
          </a:p>
        </p:txBody>
      </p:sp>
      <p:sp>
        <p:nvSpPr>
          <p:cNvPr id="6" name="Content Placeholder 5"/>
          <p:cNvSpPr>
            <a:spLocks noGrp="1"/>
          </p:cNvSpPr>
          <p:nvPr>
            <p:ph sz="quarter" idx="4"/>
          </p:nvPr>
        </p:nvSpPr>
        <p:spPr/>
        <p:txBody>
          <a:bodyPr/>
          <a:lstStyle/>
          <a:p>
            <a:r>
              <a:rPr lang="en-US" dirty="0"/>
              <a:t>The top 3 choices were:</a:t>
            </a:r>
          </a:p>
          <a:p>
            <a:r>
              <a:rPr lang="en-US" dirty="0"/>
              <a:t>Lunch/Outside play</a:t>
            </a:r>
          </a:p>
          <a:p>
            <a:r>
              <a:rPr lang="en-US" dirty="0" smtClean="0"/>
              <a:t>STEM</a:t>
            </a:r>
            <a:endParaRPr lang="en-US" dirty="0"/>
          </a:p>
          <a:p>
            <a:r>
              <a:rPr lang="en-US" dirty="0" smtClean="0"/>
              <a:t>Gym</a:t>
            </a:r>
            <a:endParaRPr lang="en-US" dirty="0"/>
          </a:p>
          <a:p>
            <a:endParaRPr lang="en-US" dirty="0"/>
          </a:p>
        </p:txBody>
      </p:sp>
    </p:spTree>
    <p:extLst>
      <p:ext uri="{BB962C8B-B14F-4D97-AF65-F5344CB8AC3E}">
        <p14:creationId xmlns:p14="http://schemas.microsoft.com/office/powerpoint/2010/main" val="1804138110"/>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solidFill>
                  <a:schemeClr val="accent3"/>
                </a:solidFill>
              </a:rPr>
              <a:t>Interpretation of Results</a:t>
            </a:r>
            <a:endParaRPr lang="en-US" dirty="0">
              <a:solidFill>
                <a:schemeClr val="accent3"/>
              </a:solidFill>
            </a:endParaRPr>
          </a:p>
        </p:txBody>
      </p:sp>
      <p:sp>
        <p:nvSpPr>
          <p:cNvPr id="3" name="Content Placeholder 2"/>
          <p:cNvSpPr>
            <a:spLocks noGrp="1"/>
          </p:cNvSpPr>
          <p:nvPr>
            <p:ph idx="1"/>
          </p:nvPr>
        </p:nvSpPr>
        <p:spPr/>
        <p:txBody>
          <a:bodyPr>
            <a:normAutofit fontScale="62500" lnSpcReduction="20000"/>
          </a:bodyPr>
          <a:lstStyle/>
          <a:p>
            <a:pPr marL="68580" indent="0">
              <a:buNone/>
            </a:pPr>
            <a:r>
              <a:rPr lang="en-US" dirty="0" smtClean="0"/>
              <a:t>Through the data collection process, observations, and student conferencing, we were able to come to some conclusions:</a:t>
            </a:r>
          </a:p>
          <a:p>
            <a:pPr marL="68580" indent="0">
              <a:buNone/>
            </a:pPr>
            <a:endParaRPr lang="en-US" dirty="0" smtClean="0"/>
          </a:p>
          <a:p>
            <a:pPr marL="68580" indent="0">
              <a:buNone/>
            </a:pPr>
            <a:r>
              <a:rPr lang="en-US" dirty="0" smtClean="0"/>
              <a:t>-the process showed very little change in students perceptions of working collaboratively.  (Due to the high frequency of collaborative learning that was taking place prior to the project, it is perceived by the teachers that students saw little difference in the degree with which they were learning with others.)</a:t>
            </a:r>
          </a:p>
          <a:p>
            <a:pPr marL="68580" indent="0">
              <a:buNone/>
            </a:pPr>
            <a:endParaRPr lang="en-US" dirty="0" smtClean="0"/>
          </a:p>
          <a:p>
            <a:pPr marL="68580" indent="0">
              <a:buNone/>
            </a:pPr>
            <a:r>
              <a:rPr lang="en-US" dirty="0" smtClean="0"/>
              <a:t>-students have realized that they would like to have more control in the assignment of groups/pairings.</a:t>
            </a:r>
          </a:p>
          <a:p>
            <a:pPr marL="68580" indent="0">
              <a:buNone/>
            </a:pPr>
            <a:endParaRPr lang="en-US" dirty="0" smtClean="0"/>
          </a:p>
          <a:p>
            <a:pPr marL="68580" indent="0">
              <a:buNone/>
            </a:pPr>
            <a:r>
              <a:rPr lang="en-US" dirty="0" smtClean="0"/>
              <a:t>-As students work collaboratively, they develop better copping skills for dealing with conflict. </a:t>
            </a:r>
            <a:endParaRPr lang="en-US" dirty="0"/>
          </a:p>
        </p:txBody>
      </p:sp>
    </p:spTree>
    <p:extLst>
      <p:ext uri="{BB962C8B-B14F-4D97-AF65-F5344CB8AC3E}">
        <p14:creationId xmlns:p14="http://schemas.microsoft.com/office/powerpoint/2010/main" val="332275936"/>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TEACHER INQUIRY</a:t>
            </a:r>
            <a:endParaRPr lang="en-US" dirty="0"/>
          </a:p>
        </p:txBody>
      </p:sp>
      <p:sp>
        <p:nvSpPr>
          <p:cNvPr id="3" name="Content Placeholder 2"/>
          <p:cNvSpPr>
            <a:spLocks noGrp="1"/>
          </p:cNvSpPr>
          <p:nvPr>
            <p:ph idx="1"/>
          </p:nvPr>
        </p:nvSpPr>
        <p:spPr/>
        <p:txBody>
          <a:bodyPr/>
          <a:lstStyle/>
          <a:p>
            <a:r>
              <a:rPr lang="en-US" dirty="0" smtClean="0"/>
              <a:t>This project enabled us to enhance our professional development in the areas of collaborative learning, motivation and problem solving.</a:t>
            </a:r>
          </a:p>
          <a:p>
            <a:r>
              <a:rPr lang="en-US" dirty="0" smtClean="0"/>
              <a:t>Use of technology is a motivator for students.</a:t>
            </a:r>
          </a:p>
          <a:p>
            <a:r>
              <a:rPr lang="en-US" dirty="0" smtClean="0"/>
              <a:t>Improved differential </a:t>
            </a:r>
            <a:r>
              <a:rPr lang="en-US" dirty="0"/>
              <a:t>l</a:t>
            </a:r>
            <a:r>
              <a:rPr lang="en-US" dirty="0" smtClean="0"/>
              <a:t>earning through the process of inquiry.  </a:t>
            </a:r>
            <a:endParaRPr lang="en-US" dirty="0"/>
          </a:p>
        </p:txBody>
      </p:sp>
    </p:spTree>
    <p:extLst>
      <p:ext uri="{BB962C8B-B14F-4D97-AF65-F5344CB8AC3E}">
        <p14:creationId xmlns:p14="http://schemas.microsoft.com/office/powerpoint/2010/main" val="773351920"/>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err="1" smtClean="0"/>
              <a:t>Fichtman</a:t>
            </a:r>
            <a:r>
              <a:rPr lang="en-US" dirty="0" smtClean="0"/>
              <a:t>, Dana, N. and </a:t>
            </a:r>
            <a:r>
              <a:rPr lang="en-US" dirty="0" err="1" smtClean="0"/>
              <a:t>Yendol</a:t>
            </a:r>
            <a:r>
              <a:rPr lang="en-US" dirty="0" smtClean="0"/>
              <a:t>-Hoppy, D. </a:t>
            </a:r>
            <a:r>
              <a:rPr lang="en-US" i="1" dirty="0" smtClean="0"/>
              <a:t>The reflective educator’s guide to classroom research. </a:t>
            </a:r>
            <a:r>
              <a:rPr lang="en-US" dirty="0" smtClean="0"/>
              <a:t>Corwin 2014</a:t>
            </a:r>
          </a:p>
          <a:p>
            <a:r>
              <a:rPr lang="en-US" dirty="0" err="1" smtClean="0"/>
              <a:t>Minecraftedu.com</a:t>
            </a:r>
            <a:r>
              <a:rPr lang="en-US" dirty="0" smtClean="0"/>
              <a:t>/about</a:t>
            </a:r>
          </a:p>
          <a:p>
            <a:r>
              <a:rPr lang="en-US" dirty="0" smtClean="0"/>
              <a:t>Newfoundland and Labrador Provincial Curriculum Guide (Science, Mathematics, English Language Arts and Social Studies) </a:t>
            </a:r>
            <a:endParaRPr lang="en-US" dirty="0"/>
          </a:p>
        </p:txBody>
      </p:sp>
    </p:spTree>
    <p:extLst>
      <p:ext uri="{BB962C8B-B14F-4D97-AF65-F5344CB8AC3E}">
        <p14:creationId xmlns:p14="http://schemas.microsoft.com/office/powerpoint/2010/main" val="3791283081"/>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2660904"/>
            <a:ext cx="3300984" cy="62094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latin typeface="Apple Chancery"/>
                <a:cs typeface="Apple Chancery"/>
              </a:rPr>
              <a:t>Brian Sharpe</a:t>
            </a:r>
            <a:endParaRPr lang="en-US" dirty="0">
              <a:latin typeface="Apple Chancery"/>
              <a:cs typeface="Apple Chancery"/>
            </a:endParaRPr>
          </a:p>
        </p:txBody>
      </p:sp>
      <p:pic>
        <p:nvPicPr>
          <p:cNvPr id="5" name="Picture Placeholder 4" descr="Brian.jpg"/>
          <p:cNvPicPr>
            <a:picLocks noGrp="1" noChangeAspect="1"/>
          </p:cNvPicPr>
          <p:nvPr>
            <p:ph type="pic" idx="1"/>
          </p:nvPr>
        </p:nvPicPr>
        <p:blipFill>
          <a:blip r:embed="rId2">
            <a:extLst>
              <a:ext uri="{28A0092B-C50C-407E-A947-70E740481C1C}">
                <a14:useLocalDpi xmlns:a14="http://schemas.microsoft.com/office/drawing/2010/main" val="0"/>
              </a:ext>
            </a:extLst>
          </a:blip>
          <a:srcRect l="9209" r="9209"/>
          <a:stretch>
            <a:fillRect/>
          </a:stretch>
        </p:blipFill>
        <p:spPr/>
      </p:pic>
      <p:sp>
        <p:nvSpPr>
          <p:cNvPr id="4" name="Text Placeholder 3"/>
          <p:cNvSpPr>
            <a:spLocks noGrp="1"/>
          </p:cNvSpPr>
          <p:nvPr>
            <p:ph type="body" sz="half" idx="2"/>
          </p:nvPr>
        </p:nvSpPr>
        <p:spPr>
          <a:xfrm>
            <a:off x="4734630" y="3381734"/>
            <a:ext cx="3300573" cy="2482792"/>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I have been a teacher for about 10 years with experience in many grade levels.  This is my third year in Grade Three.  I believe students need to use what they learn to make it meaningful.  Knowledge that isn’t used is so easily lost. </a:t>
            </a:r>
            <a:endParaRPr lang="en-US" dirty="0"/>
          </a:p>
        </p:txBody>
      </p:sp>
    </p:spTree>
    <p:extLst>
      <p:ext uri="{BB962C8B-B14F-4D97-AF65-F5344CB8AC3E}">
        <p14:creationId xmlns:p14="http://schemas.microsoft.com/office/powerpoint/2010/main" val="300342016"/>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2660904"/>
            <a:ext cx="3300984" cy="69229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latin typeface="Apple Chancery"/>
                <a:cs typeface="Apple Chancery"/>
              </a:rPr>
              <a:t>Renee Lynch</a:t>
            </a:r>
            <a:endParaRPr lang="en-US" dirty="0">
              <a:latin typeface="Apple Chancery"/>
              <a:cs typeface="Apple Chancery"/>
            </a:endParaRPr>
          </a:p>
        </p:txBody>
      </p:sp>
      <p:pic>
        <p:nvPicPr>
          <p:cNvPr id="5" name="Picture Placeholder 4" descr="renee.jpg"/>
          <p:cNvPicPr>
            <a:picLocks noGrp="1" noChangeAspect="1"/>
          </p:cNvPicPr>
          <p:nvPr>
            <p:ph type="pic" idx="1"/>
          </p:nvPr>
        </p:nvPicPr>
        <p:blipFill>
          <a:blip r:embed="rId2">
            <a:extLst>
              <a:ext uri="{28A0092B-C50C-407E-A947-70E740481C1C}">
                <a14:useLocalDpi xmlns:a14="http://schemas.microsoft.com/office/drawing/2010/main" val="0"/>
              </a:ext>
            </a:extLst>
          </a:blip>
          <a:srcRect l="33230" r="33230"/>
          <a:stretch>
            <a:fillRect/>
          </a:stretch>
        </p:blipFill>
        <p:spPr/>
      </p:pic>
      <p:sp>
        <p:nvSpPr>
          <p:cNvPr id="4" name="Text Placeholder 3"/>
          <p:cNvSpPr>
            <a:spLocks noGrp="1"/>
          </p:cNvSpPr>
          <p:nvPr>
            <p:ph type="body" sz="half" idx="2"/>
          </p:nvPr>
        </p:nvSpPr>
        <p:spPr>
          <a:xfrm>
            <a:off x="4734630" y="3595768"/>
            <a:ext cx="3300573" cy="2340103"/>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dirty="0" smtClean="0"/>
              <a:t>I have been teaching for 15 years.  Most of my teaching experience has been in grades 4 and 5, with some experience teaching Special Needs and Challenging Needs.  This is my first time teaching Grade 3 full time.  I believe motivation is a key factor in student achievement.</a:t>
            </a:r>
            <a:endParaRPr lang="en-US" dirty="0"/>
          </a:p>
        </p:txBody>
      </p:sp>
    </p:spTree>
    <p:extLst>
      <p:ext uri="{BB962C8B-B14F-4D97-AF65-F5344CB8AC3E}">
        <p14:creationId xmlns:p14="http://schemas.microsoft.com/office/powerpoint/2010/main" val="1133486492"/>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89" y="1070471"/>
            <a:ext cx="7262107" cy="1143000"/>
          </a:xfrm>
        </p:spPr>
        <p:style>
          <a:lnRef idx="1">
            <a:schemeClr val="accent6"/>
          </a:lnRef>
          <a:fillRef idx="2">
            <a:schemeClr val="accent6"/>
          </a:fillRef>
          <a:effectRef idx="1">
            <a:schemeClr val="accent6"/>
          </a:effectRef>
          <a:fontRef idx="minor">
            <a:schemeClr val="dk1"/>
          </a:fontRef>
        </p:style>
        <p:txBody>
          <a:bodyPr/>
          <a:lstStyle/>
          <a:p>
            <a:r>
              <a:rPr lang="en-US" b="1" i="1" dirty="0" smtClean="0">
                <a:latin typeface="Baskerville Old Face"/>
                <a:cs typeface="Baskerville Old Face"/>
              </a:rPr>
              <a:t>Our students</a:t>
            </a:r>
            <a:endParaRPr lang="en-US" b="1" i="1" dirty="0">
              <a:latin typeface="Baskerville Old Face"/>
              <a:cs typeface="Baskerville Old Face"/>
            </a:endParaRPr>
          </a:p>
        </p:txBody>
      </p:sp>
      <p:sp>
        <p:nvSpPr>
          <p:cNvPr id="3" name="Vertical Text Placeholder 2"/>
          <p:cNvSpPr>
            <a:spLocks noGrp="1"/>
          </p:cNvSpPr>
          <p:nvPr>
            <p:ph type="body" orient="vert" idx="1"/>
          </p:nvPr>
        </p:nvSpPr>
        <p:spPr>
          <a:xfrm rot="16200000">
            <a:off x="2759562" y="793517"/>
            <a:ext cx="3642726" cy="7449343"/>
          </a:xfrm>
        </p:spPr>
        <p:txBody>
          <a:bodyPr>
            <a:normAutofit/>
          </a:bodyPr>
          <a:lstStyle/>
          <a:p>
            <a:r>
              <a:rPr lang="en-US" sz="2000" dirty="0" smtClean="0">
                <a:cs typeface="Franklin Gothic Medium"/>
              </a:rPr>
              <a:t>We are currently working with the largest group in our school: 64 Grade Three students.  There are 33 males and and 31 females.  Overall, there are a wide variety of abilities in the group.  We have 12 students on programming.  A high percentage of the students had previous experience with Minecraft, but for a few, the learning curve was steep.  Two students, due to exceptionalities (Autism, cognitive delay – visual impairment) have been creating either orally, with the aide of peers or with less restrictive parameters. </a:t>
            </a:r>
            <a:endParaRPr lang="en-US" sz="2000" dirty="0">
              <a:cs typeface="Franklin Gothic Medium"/>
            </a:endParaRPr>
          </a:p>
        </p:txBody>
      </p:sp>
    </p:spTree>
    <p:extLst>
      <p:ext uri="{BB962C8B-B14F-4D97-AF65-F5344CB8AC3E}">
        <p14:creationId xmlns:p14="http://schemas.microsoft.com/office/powerpoint/2010/main" val="3940168912"/>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i="1" dirty="0" smtClean="0">
                <a:latin typeface="Baskerville Old Face"/>
                <a:cs typeface="Baskerville Old Face"/>
              </a:rPr>
              <a:t>Focus Area</a:t>
            </a:r>
            <a:endParaRPr lang="en-US" b="1" i="1" dirty="0">
              <a:latin typeface="Baskerville Old Face"/>
              <a:cs typeface="Baskerville Old Face"/>
            </a:endParaRPr>
          </a:p>
        </p:txBody>
      </p:sp>
      <p:sp>
        <p:nvSpPr>
          <p:cNvPr id="3" name="Content Placeholder 2"/>
          <p:cNvSpPr>
            <a:spLocks noGrp="1"/>
          </p:cNvSpPr>
          <p:nvPr>
            <p:ph sz="quarter" idx="13"/>
          </p:nvPr>
        </p:nvSpPr>
        <p:spPr/>
        <p:txBody>
          <a:bodyPr>
            <a:normAutofit/>
          </a:bodyPr>
          <a:lstStyle/>
          <a:p>
            <a:r>
              <a:rPr lang="en-US" sz="2000" dirty="0" smtClean="0">
                <a:cs typeface="Franklin Gothic Medium"/>
              </a:rPr>
              <a:t>The focus of this year’s project was collaboration.  Last year, we focused on the design process, from an individual basis.  This year, students had to design, create and build collaboratively</a:t>
            </a:r>
            <a:r>
              <a:rPr lang="en-US" i="1" dirty="0" smtClean="0">
                <a:cs typeface="Franklin Gothic Medium"/>
              </a:rPr>
              <a:t>.</a:t>
            </a:r>
            <a:endParaRPr lang="en-US" i="1" dirty="0">
              <a:cs typeface="Franklin Gothic Medium"/>
            </a:endParaRPr>
          </a:p>
        </p:txBody>
      </p:sp>
      <p:pic>
        <p:nvPicPr>
          <p:cNvPr id="5" name="Content Placeholder 4" descr="2016-04-18_21.32.55.png"/>
          <p:cNvPicPr>
            <a:picLocks noGrp="1" noChangeAspect="1"/>
          </p:cNvPicPr>
          <p:nvPr>
            <p:ph sz="quarter" idx="14"/>
          </p:nvPr>
        </p:nvPicPr>
        <p:blipFill>
          <a:blip r:embed="rId2" cstate="print">
            <a:extLst>
              <a:ext uri="{28A0092B-C50C-407E-A947-70E740481C1C}">
                <a14:useLocalDpi xmlns:a14="http://schemas.microsoft.com/office/drawing/2010/main" val="0"/>
              </a:ext>
            </a:extLst>
          </a:blip>
          <a:srcRect l="24056" r="24056"/>
          <a:stretch>
            <a:fillRect/>
          </a:stretch>
        </p:blipFill>
        <p:spPr>
          <a:xfrm>
            <a:off x="4645151" y="2313430"/>
            <a:ext cx="3419857" cy="3493009"/>
          </a:xfrm>
        </p:spPr>
      </p:pic>
    </p:spTree>
    <p:extLst>
      <p:ext uri="{BB962C8B-B14F-4D97-AF65-F5344CB8AC3E}">
        <p14:creationId xmlns:p14="http://schemas.microsoft.com/office/powerpoint/2010/main" val="1799313977"/>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i="1" dirty="0" smtClean="0">
                <a:latin typeface="Baskerville Old Face"/>
                <a:cs typeface="Baskerville Old Face"/>
              </a:rPr>
              <a:t>Research Questions</a:t>
            </a:r>
            <a:endParaRPr lang="en-US" b="1" i="1" dirty="0">
              <a:latin typeface="Baskerville Old Face"/>
              <a:cs typeface="Baskerville Old Face"/>
            </a:endParaRPr>
          </a:p>
        </p:txBody>
      </p:sp>
      <p:sp>
        <p:nvSpPr>
          <p:cNvPr id="3" name="Content Placeholder 2"/>
          <p:cNvSpPr>
            <a:spLocks noGrp="1"/>
          </p:cNvSpPr>
          <p:nvPr>
            <p:ph sz="quarter" idx="13"/>
          </p:nvPr>
        </p:nvSpPr>
        <p:spPr/>
        <p:txBody>
          <a:bodyPr>
            <a:normAutofit/>
          </a:bodyPr>
          <a:lstStyle/>
          <a:p>
            <a:r>
              <a:rPr lang="en-US" sz="2800" dirty="0" smtClean="0">
                <a:solidFill>
                  <a:schemeClr val="accent3">
                    <a:lumMod val="75000"/>
                  </a:schemeClr>
                </a:solidFill>
                <a:latin typeface="Lucida Handwriting"/>
                <a:cs typeface="Lucida Handwriting"/>
              </a:rPr>
              <a:t>Teacher</a:t>
            </a:r>
          </a:p>
          <a:p>
            <a:r>
              <a:rPr lang="en-US" sz="2000" dirty="0" smtClean="0"/>
              <a:t>What is the role of the teacher in using technology and collaboration through an integrated curriculum to enhance our students learning?</a:t>
            </a:r>
            <a:endParaRPr lang="en-US" sz="2000" dirty="0"/>
          </a:p>
        </p:txBody>
      </p:sp>
      <p:sp>
        <p:nvSpPr>
          <p:cNvPr id="4" name="Content Placeholder 3"/>
          <p:cNvSpPr>
            <a:spLocks noGrp="1"/>
          </p:cNvSpPr>
          <p:nvPr>
            <p:ph sz="quarter" idx="14"/>
          </p:nvPr>
        </p:nvSpPr>
        <p:spPr/>
        <p:txBody>
          <a:bodyPr/>
          <a:lstStyle/>
          <a:p>
            <a:r>
              <a:rPr lang="en-US" sz="2800" dirty="0" smtClean="0">
                <a:solidFill>
                  <a:schemeClr val="accent3">
                    <a:lumMod val="75000"/>
                  </a:schemeClr>
                </a:solidFill>
                <a:latin typeface="Lucida Handwriting"/>
                <a:cs typeface="Lucida Handwriting"/>
              </a:rPr>
              <a:t>Student</a:t>
            </a:r>
          </a:p>
          <a:p>
            <a:r>
              <a:rPr lang="en-US" sz="2000" dirty="0" smtClean="0"/>
              <a:t>How does technology, using Minecraftedu, and collaboration enhance learning for all students?</a:t>
            </a:r>
            <a:endParaRPr lang="en-US" sz="2000" dirty="0"/>
          </a:p>
        </p:txBody>
      </p:sp>
    </p:spTree>
    <p:extLst>
      <p:ext uri="{BB962C8B-B14F-4D97-AF65-F5344CB8AC3E}">
        <p14:creationId xmlns:p14="http://schemas.microsoft.com/office/powerpoint/2010/main" val="3802257863"/>
      </p:ext>
    </p:extLst>
  </p:cSld>
  <p:clrMapOvr>
    <a:masterClrMapping/>
  </p:clrMapOvr>
  <mc:AlternateContent xmlns:mc="http://schemas.openxmlformats.org/markup-compatibility/2006" xmlns:p14="http://schemas.microsoft.com/office/powerpoint/2010/main">
    <mc:Choice Requires="p14">
      <p:transition spd="slow" p14:dur="1300" advClick="0" advTm="5000">
        <p14:prism/>
      </p:transition>
    </mc:Choice>
    <mc:Fallback xmlns="">
      <p:transition xmlns:p14="http://schemas.microsoft.com/office/powerpoint/2010/main" spd="slow" advClick="0" advTm="500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268" y="1398354"/>
            <a:ext cx="766340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000" b="1" i="1" dirty="0" smtClean="0">
                <a:latin typeface="Baskerville Old Face"/>
                <a:cs typeface="Baskerville Old Face"/>
              </a:rPr>
              <a:t>Ethical Considerations</a:t>
            </a:r>
            <a:endParaRPr lang="en-US" sz="4000" b="1" i="1" dirty="0">
              <a:latin typeface="Baskerville Old Face"/>
              <a:cs typeface="Baskerville Old Face"/>
            </a:endParaRPr>
          </a:p>
        </p:txBody>
      </p:sp>
      <p:sp>
        <p:nvSpPr>
          <p:cNvPr id="3" name="TextBox 2"/>
          <p:cNvSpPr txBox="1"/>
          <p:nvPr/>
        </p:nvSpPr>
        <p:spPr>
          <a:xfrm>
            <a:off x="699268" y="2490882"/>
            <a:ext cx="7663407"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accent1">
                    <a:lumMod val="75000"/>
                  </a:schemeClr>
                </a:solidFill>
                <a:latin typeface="Lucida Handwriting"/>
                <a:cs typeface="Lucida Handwriting"/>
              </a:rPr>
              <a:t>Several procedures were followed for ethical consideration:</a:t>
            </a:r>
            <a:endParaRPr lang="en-US" sz="2400" dirty="0">
              <a:solidFill>
                <a:schemeClr val="accent1">
                  <a:lumMod val="75000"/>
                </a:schemeClr>
              </a:solidFill>
              <a:latin typeface="Lucida Handwriting"/>
              <a:cs typeface="Lucida Handwriting"/>
            </a:endParaRPr>
          </a:p>
        </p:txBody>
      </p:sp>
      <p:sp>
        <p:nvSpPr>
          <p:cNvPr id="4" name="TextBox 3"/>
          <p:cNvSpPr txBox="1"/>
          <p:nvPr/>
        </p:nvSpPr>
        <p:spPr>
          <a:xfrm>
            <a:off x="699268" y="3675491"/>
            <a:ext cx="3724673" cy="1754327"/>
          </a:xfrm>
          <a:prstGeom prst="rect">
            <a:avLst/>
          </a:prstGeom>
          <a:noFill/>
        </p:spPr>
        <p:txBody>
          <a:bodyPr wrap="square" rtlCol="0">
            <a:spAutoFit/>
          </a:bodyPr>
          <a:lstStyle/>
          <a:p>
            <a:r>
              <a:rPr lang="en-US" dirty="0" smtClean="0"/>
              <a:t>1.  Permission forms were sent home for parents to sign, giving consent for their child to be interviewed and video recorded for Memorial University.</a:t>
            </a:r>
            <a:endParaRPr lang="en-US" dirty="0"/>
          </a:p>
        </p:txBody>
      </p:sp>
      <p:sp>
        <p:nvSpPr>
          <p:cNvPr id="5" name="TextBox 4"/>
          <p:cNvSpPr txBox="1"/>
          <p:nvPr/>
        </p:nvSpPr>
        <p:spPr>
          <a:xfrm>
            <a:off x="4638002" y="3689759"/>
            <a:ext cx="3624778" cy="1477328"/>
          </a:xfrm>
          <a:prstGeom prst="rect">
            <a:avLst/>
          </a:prstGeom>
          <a:noFill/>
        </p:spPr>
        <p:txBody>
          <a:bodyPr wrap="square" rtlCol="0">
            <a:spAutoFit/>
          </a:bodyPr>
          <a:lstStyle/>
          <a:p>
            <a:r>
              <a:rPr lang="en-US" dirty="0" smtClean="0"/>
              <a:t>2.  A parent information letter and consent form was sent home giving teachers permission to document students and their work.</a:t>
            </a:r>
            <a:endParaRPr lang="en-US" dirty="0"/>
          </a:p>
        </p:txBody>
      </p:sp>
    </p:spTree>
    <p:extLst>
      <p:ext uri="{BB962C8B-B14F-4D97-AF65-F5344CB8AC3E}">
        <p14:creationId xmlns:p14="http://schemas.microsoft.com/office/powerpoint/2010/main" val="2541577850"/>
      </p:ext>
    </p:extLst>
  </p:cSld>
  <p:clrMapOvr>
    <a:masterClrMapping/>
  </p:clrMapOvr>
  <mc:AlternateContent xmlns:mc="http://schemas.openxmlformats.org/markup-compatibility/2006" xmlns:p14="http://schemas.microsoft.com/office/powerpoint/2010/main">
    <mc:Choice Requires="p14">
      <p:transition spd="slow" p14:dur="1300" advClick="0" advTm="10000">
        <p14:prism/>
      </p:transition>
    </mc:Choice>
    <mc:Fallback xmlns="">
      <p:transition xmlns:p14="http://schemas.microsoft.com/office/powerpoint/2010/main" spd="slow" advClick="0" advTm="10000">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33048</TotalTime>
  <Words>2007</Words>
  <Application>Microsoft Macintosh PowerPoint</Application>
  <PresentationFormat>On-screen Show (4:3)</PresentationFormat>
  <Paragraphs>168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 Collaborative Use of STEM:  a Minecraft adventure</vt:lpstr>
      <vt:lpstr>St. Bernard’s Elementary</vt:lpstr>
      <vt:lpstr>Kim Joyce</vt:lpstr>
      <vt:lpstr>Brian Sharpe</vt:lpstr>
      <vt:lpstr>Renee Lynch</vt:lpstr>
      <vt:lpstr>Our students</vt:lpstr>
      <vt:lpstr>Focus Area</vt:lpstr>
      <vt:lpstr>Research Questions</vt:lpstr>
      <vt:lpstr>PowerPoint Presentation</vt:lpstr>
      <vt:lpstr>Implementation</vt:lpstr>
      <vt:lpstr>Curriculum</vt:lpstr>
      <vt:lpstr>Minecraftedu:  Tutorial World</vt:lpstr>
      <vt:lpstr>House Plans</vt:lpstr>
      <vt:lpstr>Lego Blocks</vt:lpstr>
      <vt:lpstr>Observations #1</vt:lpstr>
      <vt:lpstr>Stumbling Block #1</vt:lpstr>
      <vt:lpstr>Minecraftedu: House Construction</vt:lpstr>
      <vt:lpstr>Stumbling Block #2</vt:lpstr>
      <vt:lpstr>Assessment #1</vt:lpstr>
      <vt:lpstr>Free Play</vt:lpstr>
      <vt:lpstr>Collaborative Community Design</vt:lpstr>
      <vt:lpstr>Stumbling Block #3</vt:lpstr>
      <vt:lpstr>DATA COLLECTION/ANALYSIS</vt:lpstr>
      <vt:lpstr>Survey Results: 1. Do you like learning while working with a partner?</vt:lpstr>
      <vt:lpstr>2.  Do you learn more working with a partner?</vt:lpstr>
      <vt:lpstr>3.  How often do you get to work with other students?</vt:lpstr>
      <vt:lpstr>4.  In what subjects do you work with a partner or In groups?</vt:lpstr>
      <vt:lpstr>5.  What kinds of activities do you like to do with a partner/group?</vt:lpstr>
      <vt:lpstr>6.  If you were the teacher how would you put everyone in groups?</vt:lpstr>
      <vt:lpstr>7.  Draw the favorite part of your day.</vt:lpstr>
      <vt:lpstr>Interpretation of Results</vt:lpstr>
      <vt:lpstr>TEACHER INQUIRY</vt:lpstr>
      <vt:lpstr>References</vt:lpstr>
    </vt:vector>
  </TitlesOfParts>
  <Company>NLESD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Collaborative Use of STEM:  a Minecraft adventure</dc:title>
  <dc:creator>St Bernard's</dc:creator>
  <cp:lastModifiedBy>Craig Adams</cp:lastModifiedBy>
  <cp:revision>93</cp:revision>
  <dcterms:created xsi:type="dcterms:W3CDTF">2016-05-25T12:05:06Z</dcterms:created>
  <dcterms:modified xsi:type="dcterms:W3CDTF">2016-07-04T11:55:28Z</dcterms:modified>
</cp:coreProperties>
</file>